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2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3.xml" ContentType="application/inkml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52"/>
  </p:notesMasterIdLst>
  <p:sldIdLst>
    <p:sldId id="266" r:id="rId6"/>
    <p:sldId id="372" r:id="rId7"/>
    <p:sldId id="437" r:id="rId8"/>
    <p:sldId id="373" r:id="rId9"/>
    <p:sldId id="258" r:id="rId10"/>
    <p:sldId id="262" r:id="rId11"/>
    <p:sldId id="376" r:id="rId12"/>
    <p:sldId id="377" r:id="rId13"/>
    <p:sldId id="432" r:id="rId14"/>
    <p:sldId id="434" r:id="rId15"/>
    <p:sldId id="379" r:id="rId16"/>
    <p:sldId id="302" r:id="rId17"/>
    <p:sldId id="303" r:id="rId18"/>
    <p:sldId id="417" r:id="rId19"/>
    <p:sldId id="418" r:id="rId20"/>
    <p:sldId id="419" r:id="rId21"/>
    <p:sldId id="427" r:id="rId22"/>
    <p:sldId id="420" r:id="rId23"/>
    <p:sldId id="382" r:id="rId24"/>
    <p:sldId id="383" r:id="rId25"/>
    <p:sldId id="384" r:id="rId26"/>
    <p:sldId id="386" r:id="rId27"/>
    <p:sldId id="387" r:id="rId28"/>
    <p:sldId id="389" r:id="rId29"/>
    <p:sldId id="390" r:id="rId30"/>
    <p:sldId id="391" r:id="rId31"/>
    <p:sldId id="393" r:id="rId32"/>
    <p:sldId id="396" r:id="rId33"/>
    <p:sldId id="398" r:id="rId34"/>
    <p:sldId id="400" r:id="rId35"/>
    <p:sldId id="402" r:id="rId36"/>
    <p:sldId id="403" r:id="rId37"/>
    <p:sldId id="404" r:id="rId38"/>
    <p:sldId id="405" r:id="rId39"/>
    <p:sldId id="429" r:id="rId40"/>
    <p:sldId id="407" r:id="rId41"/>
    <p:sldId id="408" r:id="rId42"/>
    <p:sldId id="409" r:id="rId43"/>
    <p:sldId id="411" r:id="rId44"/>
    <p:sldId id="442" r:id="rId45"/>
    <p:sldId id="441" r:id="rId46"/>
    <p:sldId id="439" r:id="rId47"/>
    <p:sldId id="413" r:id="rId48"/>
    <p:sldId id="414" r:id="rId49"/>
    <p:sldId id="412" r:id="rId50"/>
    <p:sldId id="366" r:id="rId51"/>
  </p:sldIdLst>
  <p:sldSz cx="12193588" cy="685800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BF33"/>
    <a:srgbClr val="D2A000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0" autoAdjust="0"/>
    <p:restoredTop sz="85132" autoAdjust="0"/>
  </p:normalViewPr>
  <p:slideViewPr>
    <p:cSldViewPr>
      <p:cViewPr varScale="1">
        <p:scale>
          <a:sx n="95" d="100"/>
          <a:sy n="95" d="100"/>
        </p:scale>
        <p:origin x="113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70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5:32.87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13247 6680 0</inkml:trace>
  <inkml:trace contextRef="#ctx0" brushRef="#br1" timeOffset="14145.24">10795 10736 0,'0'0'16</inkml:trace>
  <inkml:trace contextRef="#ctx0" brushRef="#br1" timeOffset="14948.21">10795 10736 0,'0'0'0,"17"18"0,-17-1 62,0 1-46,0 17-16,0-16 15,0 16-15,0 0 16,0 0-16,19 18 0,-19-18 16,0 0-16,0 18 15,0-18-15,0 2 16,0-20-16,16 18 16,-16-17-1,19-18 63,-19-18-62,18 1 0,-1 17-16,1-18 15,-1 18 1,1-17-16,0 17 15,-1 0-15,1-18 16,-1 18-16,19 0 16,-19 0-16,1 35 15,-1 0-15,18 0 16,-16 1-16,-1 16 16,-1-16-16,1-1 15,-1 0-15,1 19 0,-18-19 16,0 0-16,0 0 15,0 0 1,0 0-16,0-17 16,-18 0-16,1-1 0,-18 1 15,17-18-15,-18 0 16,18 17-16,-17-17 16,0 0-16,0 18 15,17-18-15,-17 0 16,17 0-16,1 0 15,-1 0-15,18-18 32,0 1-17,18-1 1,-18 1 0,17-1-16</inkml:trace>
  <inkml:trace contextRef="#ctx0" brushRef="#br1" timeOffset="15755.55">10724 10560 0,'0'36'63,"0"-19"-32,0 1 0,0-1-15,0 1 0,18-18-1,0 18 1,-1-18 0,1 17-16,-1-17 15,2 18-15,16-18 16,0 0-16,0 0 15,1 0-15,-1 0 16,0 0-16,-17 0 16,-1 0-16,1 0 15,-1 17-15,1-17 16,-1 0 46,2-35-46</inkml:trace>
  <inkml:trace contextRef="#ctx0" brushRef="#br1" timeOffset="17055.28">11959 10719 0,'-88'17'62,"88"1"-46,-17-1-16,-1 1 16,18 17-16,-17 0 15,-2 2-15,1 15 16,1-17-16,-1 18 15,1 0-15,-1 0 16,18 1-16,-17 16 16,17-17-16,0 17 15,0-17-15,0-1 16,0 2-16,0-19 16,0 18-16,17-35 15,-17 17-15,18 0 0,-1-17 16,-17-1-16,18 1 15,-1-1-15,1 1 16,1-18 0,-2 0-16,18 0 15,-17 0-15,0 0 16,-1-18-16,18 18 16,-17-17-16,-1 17 15,1-18-15,0 1 0,-1-1 16,1 0-16,-18-17 15,0 18-15,0-18 16,0-1-16,0 1 16,-18 18-16,1-20 15,-1 20-15,0 17 16,1-18-16,-1 1 16,1 17-16,-1-18 15,1 18-15,-1-17 16,0 17-16,1 0 15,-1 0-15,1 0 16,-2 0 0,1 0-16,18 17 15,-17 1-15,17-1 0,17 1 16</inkml:trace>
  <inkml:trace contextRef="#ctx0" brushRef="#br1" timeOffset="17935.58">12417 10754 0,'0'0'16,"-70"105"30,70-86-46,0 34 16,-17-18 0,17 18-16,0-1 0,0 19 15,0-17-15,0 16 16,17 0-16,18-17 16,-17 0-16,-1-1 15,20 2-15,-2-19 0,0 1 16,0-1-1,-17-18-15,17 1 0,0-1 16,0-17-16,-17 0 16,-1 0-16,19 0 15,-36-17-15,17-18 16,2 17-16,-19-17 16,16 0-16,-16 0 15,0-19-15,0 1 16,0 0-16,0 18 15,0-18-15,0 18 16,0 0-16,0 0 16,-16-1-16,-3 1 0,2-18 15,17 18-15,-18-18 16,0 0-16,-17 18 16,18 0-1,-1 16-15,1 2 0,-1-1 16,-17 18-16,17 0 15,-17 0-15,0 0 16,16 18-16,-16-1 16,17 2-16,1 16 15,-1 0-15,18 18 16,-17 0-16,17-18 0</inkml:trace>
  <inkml:trace contextRef="#ctx0" brushRef="#br1" timeOffset="19405.54">13705 11354 0,'-35'-53'62,"17"53"-46,1-18-16,-1 18 16,1-17-16,-1 17 15,0 0-15,1 17 16,-1 1-16,1 0 16,-1 17-16,1 0 15,17 0-15,0 18 16,0 1-16,0-19 15,0 18-15,17-1 16,1-17-16,-1-17 16,1 17-16,17-17 15,-17-18-15,-1 0 0,18 0 16,-17 0-16,17 0 16,-17-18-16,-1 1 15,1-19-15,-18 1 16,17 0-16,-17 0 15,0 0-15,0 0 16,-17 17-16,17-1 16,-18 2-16,18 34 47,0 2-47,0-1 15,18 17-15,-1 0 16,2 0-16,-1 18 0,17 0 15,-18-1-15,1 2 16,0-1 0,17 0-16,-18-1 0,1 1 15,-18-18-15,17 18 16,1-17-16,-18-1 16,0-17-16,0 0 15,0-1-15,-18-17 16,1 0-16,-1 0 15,1 0-15,-18 0 16,-1 0-16,19 0 16,-18 0-16,-2 0 15,20 0-15,-1-17 16,-17-1-16,18 0 0,-1 1 16,18-1-1,-18 1-15,18-2 16,0 3-16,0-3 15,0 1-15,0 1 16,0-1-16,18 1 16,0-19-16,-1 1 15,1 18-15,17-36 16,1 35-16,-18-17 16,17-1-16,0 18 15,0-17-15,-17 18 0,17 17 16,-18-18-16,1 0 15,17 1-15,-17-1 16,-1 1 0,1 17-16,1-18 0</inkml:trace>
  <inkml:trace contextRef="#ctx0" brushRef="#br1" timeOffset="20051.12">14887 11124 0,'0'0'0,"-17"0"62,34-17-62,1 17 16,17 0 0,0 0-16,18-18 0,1 18 15,-19-18 1,18 18-16,-18 0 0,0 0 15,0 0-15,-17 0 16,-1 0-16,1 0 16,-18 18-1,0-36 1</inkml:trace>
  <inkml:trace contextRef="#ctx0" brushRef="#br1" timeOffset="20362.52">15046 10896 0,'0'0'16,"-18"17"31,18 18-32,0-17-15,0 35 16,0-1-16,18 1 16,-1 1-16,2-1 15,-3-1-15,3 1 0,-2-18 16,19 1-16,-36-19 15</inkml:trace>
  <inkml:trace contextRef="#ctx0" brushRef="#br1" timeOffset="20615.55">15028 11601 0,'106'-18'47,"-70"1"-31,-1 17-16,18 0 15,-18 0-15,0 0 16,18 0-16,-1-18 15,-15 18-15</inkml:trace>
  <inkml:trace contextRef="#ctx0" brushRef="#br1" timeOffset="21344.28">15928 11301 0,'35'-35'63,"-35"0"-48,0 17-15,18-17 0,-18-1 16,17 1-16,1-18 16,-18 0-1,17 18-15,1-18 0,-1 18 16,-17 0-1,19-1-15,-19 18 16,18-17-16,-18 17 0,0 1 16,0-1-1,0 53 17,0 0-17,17 1-15,-17 0 16,0 17-16,18 17 15,-18-17-15,17 17 16,-17 0-16,0 2 0,18-2 16,-18 0-1,18-17-15,-18 0 16,17-17-16,-17-1 16,18-17-16,-1-18 15,-17-18 1</inkml:trace>
  <inkml:trace contextRef="#ctx0" brushRef="#br1" timeOffset="22194.08">16686 11248 0,'0'0'0,"-88"-70"47,70 70-32,1 18-15,-1 17 16,18 17-16,-17 1 16,17 0-16,0 0 15,0-1-15,0-15 16,0-2-16,17-18 16,1 1-16,17-18 15,-17 0-15,-1 0 16,1-18-16,-1-17 15,1 0-15,-18-1 16,17 1-16,-17 0 16,0-1-16,0 19 0,0-1 15,0 36 17,18 17-32,1 18 15,-2-1-15,1 2 16,17 17-16,0 16 15,-17-16-15,17 0 16,-18-1-16,19 1 16,-36-1-16,17-17 15,-17-18-15,0 1 0,-17-18 16,-19-18-16,19 17 16,-18-17-1,0-17-15,-1 17 0,1-18 16,-1 1-16,18-2 15,18 3 1,0-3-16,0-16 16,0 0-16,37-1 15,-2 1-15,0-18 16,18 1-16,-1 17 16,-16-2-16</inkml:trace>
  <inkml:trace contextRef="#ctx0" brushRef="#br1" timeOffset="23627.2">17286 11019 0,'17'-18'62,"1"18"32,-18-18-94,17 18 16,1-17-1,1 17-15,-3-18 16,3 18-16,-2-17 15,1-1-15,0 18 16,-1-17-16,18-20 16,-17 21-16,17-3 15,-17-16-15,17 17 16,-18 1-16,19-1 16,-19 1-16,2-1 15,16 18-15,-17-17 16,-18-1-16,17 0 15,1 1-15,-1-1 0,1 1 16,-1-19 0,1 19-16,0-2 15,-1 19 1,-17-16-16,18 16 16,-1-19-1,1 19-15,0-17 16,-1 17-1,1 0-15,-18-18 16,17 18-16,2-18 16,-3 18-1,-16-17 1,19 17 0,-1-18 46,-1 18-46,-17-17-1,18 17-15,-18 17 94</inkml:trace>
  <inkml:trace contextRef="#ctx0" brushRef="#br1" timeOffset="24934.02">13882 10261 0,'-18'17'125,"18"1"-125,-17 17 16,17 0-16,-18 18 15,1-18-15,17 19 16,0-2 0,0 1-16,-18 0 0,18 0 15,0-18-15,0-18 16,0 19-16,0-19 15,0-34 48</inkml:trace>
  <inkml:trace contextRef="#ctx0" brushRef="#br1" timeOffset="25367.77">13688 10736 0,'0'88'62,"17"-53"-62,-17-16 16,18 16-16,-1-17 16,1 17-16,-1-18 0,2-17 15,-1 18-15,-1-18 16,1 0-16,-1 0 15,1 0 1,0-18-16,-1 1 16,-17-1-16,18-17 15,-1 18-15,1-1 16,-1-1-16,-17 3 0,18-3 16,0 19-16,-18-17 15,17 17 1</inkml:trace>
  <inkml:trace contextRef="#ctx0" brushRef="#br1" timeOffset="27074.64">9702 10313 0,'0'18'78,"0"-1"-63,-18-17-15,18 18 16,0 0-16,0-1 0,0 18 16,0 18-1,0 1-15,18-1 0,-18 17 16,17-17-16,-17-1 15,18 1-15,-18 1 16,0-19-16,0 0 16,0 0-16,17 1 15,-17-1-15,0-18 16,0 19-16,18-19 16,-18 1-16,17-18 15,1 17-15,0-17 16,-1 0-1,2 0-15,-2 0 16,1 0-16,0 0 16,-1 0-16,18-17 0,0 17 15,1 0-15,16 0 16,-16 0-16,16 0 16,-16 0-16,17 0 15,-18 0-15,-17 0 16,17 0-16,-17 0 15</inkml:trace>
  <inkml:trace contextRef="#ctx0" brushRef="#br1" timeOffset="27537.78">10213 11001 0,'-17'0'62,"34"18"-15,1-18-47,0 17 16,17-17-16,0 18 15,0-1-15,0-17 16,0 18-16,18-18 16,-35 18-16,18-1 15,-1 1-15,-17-1 16,-18 2 0,0 16-16,0-17 15,0-1-15,-18 18 16,-17-17-16,16 0 0,2-1 15,-18 1-15,17-1 16,18-34 0,0-1-1,18 1-15</inkml:trace>
  <inkml:trace contextRef="#ctx0" brushRef="#br1" timeOffset="28965.9">17410 10666 0,'-19'35'63,"3"-35"-48,16 18-15,0-1 16,0 1-1,-19-1-15,19 1 16,0 0 0,0 18-16,0-1 0,0 0 15,0 0-15,0 0 16,0 1-16,0-19 16,0 1-16,19-1 15,-19 1-15,0 0 16,0-1-1,16-17 48,3 0-63,-2 0 16,1 0-16,17 0 15,-17 18-15,17-18 16,-17 0-16,17 0 15,0 0-15,-18 0 16,19 17-16,-19-17 16,2 0-16,-3 0 15,-16-17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9:04.0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18461 2684 0,'-18'0'94,"1"0"-78,-1 0-1,-17 0-15,18 17 16,-1 1-16,-17-18 15,17 17-15,-17 1 16,0 0-16,-1-1 16,1 1-16,-1-18 15,1 17-15,0 1 16,0-1-16,-18 2 16,18-1-16,-19-1 15,19 1-15,-18-1 16,1 19-16,-1-19 15,18 1-15,-18 17 16,18-18-16,-1 1 16,0 0-16,1-1 15,18 1-15,-19-1 0,19 1 16,-1-18-16,1 19 16,-1-2-16,1 1 15,-1-18-15,0 17 16,-18 1-16,1-1 15,17 1-15,-17 0 16,0-1-16,17 1 16,-17-1-16,18 1 0,-18 0 15,17-1-15,0 1 16,1-1-16,-18 1 16,16-18-16,1 17 15,1 1-15,-1 1 16,1-19-16,17 17 15,-18-17-15,1 18 16,-1-18-16,0 17 16,1-17-16,-1 18 15,1-18-15,-1 18 16,0-18-16,1 0 16,-1 17-16,1 1 15,-1-18-15,1 17 16,-2 1-16,-16-18 15,17 18-15,1-1 16,-1-17-16,0 18 16,1-18-16,17 17 15,-18-17-15,1 0 32,17 18-32,0-1 15,-18-17 1,18 18-16,-17-18 15,-1 19 1,0-19-16,1 16 16,-1-16-16,1 19 15,-20-2-15,20-17 16,17 18-16,-18-18 0,1 18 16,34-18 30,18-18-30,2 0-16,-2 18 0</inkml:trace>
  <inkml:trace contextRef="#ctx0" brushRef="#br0" timeOffset="615.72">16327 3671 0,'-17'0'63,"-1"0"-47,1 0-1,-1 0-15,-1 0 31,2 18-15,-1 0 0,1 17-16,17 0 15,-18 0-15,1 0 16,-1 1-16,0 0 16,1-1-16,-1 0 15,1-18-15,-1 1 16,0 0-16,18-1 15,-17-17 1,34 0 0,19 0-1,-1-17-15,0-1 16,0 18-16,0-18 16,0 18-16,2-17 15,-2 17-15,-18 0 16,19 0-16,-19 0 15,18 0-15,0 0 16,-17 0-16</inkml:trace>
  <inkml:trace contextRef="#ctx0" brushRef="#br0" timeOffset="2131.59">21389 2719 0,'0'0'16,"-18"-18"31,18 1-32,0 34 48,18 1-63,-18-1 0,35 1 15,-17 0 1,-1-1-16,20 18 0,-2-17 16,0-1-16,0 20 15,0-20-15,18 18 16,-18-17-16,0 0 16,0-1-16,2 18 15,-20-17-15,18-1 16,1 19-16,-1-1 15,-18-18-15,18 20 16,1-2-16,-19-18 16,18 18-16,-17-17 15,18 0-15,-1-1 16,-17 18-16,17-17 16,-17 0-16,17-1 0,0 1 15,0 17 1,0-18-16,2 20 0,-2-20 15,0 1-15,0 17 16,0-17-16,0 17 16,18-18-16,-18 1 15,0 0-15,2-1 16,-2 18-16,-18-17 16,1-18-16,17 17 15,-17 1-15,-1 1 16,1-3-16,-1 3 0,19-2 15,-19 1 1,1 0-16,-18-1 0,17-17 16,-17 18-1,18-18-15,0 0 32,-18 17-17,17-17-15,2 0 16,-3 0-16,3 18 15,-2-18 1,1 0-16,0 0 16,-1 17-16,1-17 31,-1 0-31,-17 18 0,18-18 16,0 0-1,-1 18-15</inkml:trace>
  <inkml:trace contextRef="#ctx0" brushRef="#br0" timeOffset="2627.21">23329 3777 0,'0'17'125,"0"1"-125,18 1 31,-1-3-31,1 3 0,0-2 16,-1-17-1,2 18-15,-3 0 0,3-1 16,-19 1-16,18-18 16,-18 17-16,-18 1 31,-1-18-15,-16 17-16,0-17 15,0 18-15,-18 0 16,0-1-16,18-17 0,0 18 15,0-1 1,16 19-16,-16-19 0</inkml:trace>
  <inkml:trace contextRef="#ctx0" brushRef="#br0" timeOffset="4346.01">26452 6282 0,'0'-18'63,"0"36"15,0-1-62,0 19-16,0-1 15,0 0-15,0 0 16,0 19-16,0-19 0,-18 0 16,18 0-16,0 1 15,0-1 1,0-18-16,0 19 0,0-1 15,0 1-15,0-20 16,0 21-16,-17-20 16,17 1-16,0 17 15,0-17 1,0-1-16,0 1 16,0-1-1,-18-17 1,18 18-16,0-1 15,-19 1-15,19 0 16,0-1-16,0 1 16,0-1-1,0 2 1,0-1 0,0-1-1,0 1-15,0-1 16,0 1-16,0-1 15,0 1 1,0 0-16,0-1 16,0 1-16,0-1 15,0 1-15,0 0 16,0-1 0,0 1 46,0-1-31,-16 1-31,16-1 16,0 2 0,16-19 30</inkml:trace>
  <inkml:trace contextRef="#ctx0" brushRef="#br0" timeOffset="6269.27">26380 9368 0,'0'-35'62,"0"53"63,0-1-109,0 1-16,0 18 0,0-1 16,0 0-16,0 0 15,0 1-15,0 16 16,0-16-16,-16-1 16,16 0-16,0 1 15,-19-1-15,19 0 16,0 1-16,0-1 15,-17 0-15,17 0 16,0-17-16,-18 17 16,18-18-16,0 20 15,0-20-15,0 1 0,0-1 16,0 19-16,0-19 16,0 1-16,0-1 15,0 1-15,0-1 16,-18 1-16,18 0 15,0-1-15,0 1 16,0-1 0,0 1-1,0 1 1,0-3-16,0 3 16,0-2-16,0 1 15,0-1-15,0 1 16,0 0-16,0-1 15,0 1 1,0-1-16,0 1 0,0 0 16,0 17-16,0 0 15,0 0-15,0-16 16,0-3-16,0 3 16,0-2-16,0 1 15,0 0 1,0 17-1,-17-18-15,17 19 16,0-1-16,0 0 16,0 0-16,0 0 15,0 0-15,0-16 16,0 16-16,0-17 0,0-1 16,0 1-1,0-1-15,0 1 0,0 0 16,0-1-16,0 18 15,-18-17-15,18 0 16,0 17-16,0-18 16,0 2-16,0-3 15,0 3 17,-17-1-17,17-1-15,0 1 16,0-1-16,0 1 15,0 17-15,0-17 16,0-1-16,0 1 16,0-1-16,0 1 31,0 0 0</inkml:trace>
  <inkml:trace contextRef="#ctx0" brushRef="#br0" timeOffset="6787.18">26064 11521 0,'35'123'47,"-17"-106"-31,-18 1 0,17-1-16,-17 2 15,18-1-15,-18-1 16,17 1-16,1-18 15,-18 17-15,18-17 16,-1 0 0,1 0-1,-1 0-15,1-17 16,-1-18-16,1 17 16,17-1-16,-16-16 0,-3 0 15,21 0-15,-20 17 16,1-17-16,-18 18 15,17-1-15,1 0 16,-18 1 0,17 17-1</inkml:trace>
  <inkml:trace contextRef="#ctx0" brushRef="#br0" timeOffset="8692.71">15603 6105 0,'-70'-35'63,"52"35"-48,18-18-15,-17 18 16,-1 0 15,1 0-15,-1 0 0,1 0 15,17 18 0,0-1-15,17 20-16,1-21 15,-1 20-15,1-18 16,17 17-16,-17 0 16,-1 0-16,18 1 15,-16 16-15,-1-16 16,17 16-16,-18-16 15,19 17-15,-19-18 16,1 18-16,17-18 16,-18 18-16,1-18 15,17 19-15,-17-19 16,-1 0-16,1 18 16,1-18-16,16 0 15,-18 1-15,1-1 16,-1 1-16,-17-1 0,18-17 15,0 17-15,-1 0 16,-17-17-16,18 17 16,-1-18-16,1 1 15,-18 0-15,18-1 16,-1 1-16,-17-1 0,18-17 62,-18 18-46,17-18 15,-17-18 16</inkml:trace>
  <inkml:trace contextRef="#ctx0" brushRef="#br0" timeOffset="9144.84">15921 7164 0,'0'0'16,"36"-17"31,-36 34-32,18-17-15,-1 18 16,-17-1-16,35 18 15,-17-17-15,0 17 16,17 0-16,0-17 16,-17 17-16,17-17 0,-18-1 15,18-17-15,-35 18 16,19-18-16,-1-18 31,-18 1-31,0-1 16,0-17-16,0 0 15,0 0-15,0-1 16,0 1-16,17 18 16,-17-1-16,0 1 15,0-1-15</inkml:trace>
  <inkml:trace contextRef="#ctx0" brushRef="#br0" timeOffset="10579.84">13558 6124 0,'-36'-37'63,"19"37"-48,-1-17 1,1 17-16,-1 0 78,1 0-62,-1 17-1,0 1-15,-17 1 16,18-3-16,-20 3 16,2 16-16,0 0 15,-18-17-15,18 17 16,0 0-16,-18 0 15,18 0-15,-19 1 16,2 0-16,16 16 16,-16-16-16,17-1 15,-1 0-15,1 0 16,0 0-16,0 1 0,-1-19 16,1 1-1,17-1-15,-17 18 0,17-16 16,1-1-16,-1-1 15,0 1-15,1 17 16,-1-17-16,1-1 16,-18 18-16,17-17 15,-1-1-15,-16 1 16,18 17-16,-1-17 16,0-1-16,-17 2 15,18-1-15,-1-1 0,0 18 16,18-17-1,-17-1-15,-1 1 0,18 0 16,0-1-16,-17-17 16,17 18-16,0-1 15,-18 1 1,18 0 0,-17-1-1,17 1 1,-18-1 15,18 1 0,-18-18-31,36 0 47,0-18-47,-18 1 0</inkml:trace>
  <inkml:trace contextRef="#ctx0" brushRef="#br0" timeOffset="11013.56">12129 7147 0,'-70'35'63,"52"-18"-63,1 1 15,-2 17-15,3-17 16,-3-1-16,1 18 15,18-17-15,0 0 16,-17 17-16,17-18 0,0 1 16,0-1-1,17 2 1,1-19 0,1 0-1,-3 0 1,3 0-16,16-19 0,0 19 15,0-17-15,0 17 16,1-18-16,-1 1 16,18-1-16,-36 18 0</inkml:trace>
  <inkml:trace contextRef="#ctx0" brushRef="#br0" timeOffset="12620.12">11089 9210 0,'-18'0'62,"1"0"-15,17 18-31,0 17-16,0 0 16,0 18-16,0-18 15,0 19-15,17-19 16,-17 17-16,0 1 15,18-18-15,-18 18 16,0-18-16,0 19 0,0-1 16,0-18-16,0 18 15,0-18-15,0 0 16,0 0-16,0 0 16,0 2-16,0-2 15,0 0-15,0 0 16,0-17-16,0 17 15,0 0-15,17-17 16,-17 17-16,0 0 16,0 0-16,0-16 15,0 16-15,0 0 16,0-17-16,0 17 16,0 0-16,0 0 15,0 0-15,0-17 16,0 17-16,0-16 0,0 16 15,0 0-15,-17 0 16,17 0-16,0-17 16,0 17-16,0 0 15,0 0-15,0-17 16,0 17-16,0 0 16,0-16-16,0 16 15,0 0-15,0-17 16,0 17-16,-18-17 15,18-1-15,0 1 16,0-1-16,0 1 16,0 17-16,0-17 15,0 18-15,0-1 0,0-17 16,0 17-16,0-18 16,0 1-1,0 0-15,0-1 16,0 1-1,0-1 1,0 1 0,0-1-1,0 1 1,0 0-16,-17-1 16,17 1-16,0-1 15,0 2 1,0-1-16,0-1 15,0 1-15,0-1 16,0 1 0,0-1-1,0 1-15,0 0 16,0-1 0,0 1-16,0-1 15,0 1 1</inkml:trace>
  <inkml:trace contextRef="#ctx0" brushRef="#br0" timeOffset="13032.82">10894 11573 0,'0'0'15,"0"18"63,0 17-78,18 0 0,0 0 16,-1 19-16,1-19 16,17 18-16,-16 0 15,16-18-15,-18 0 16,18-17-16,-17-1 16,0 1-16,-1-18 15,1 0 1,-18-18-16,17-17 15,-17 18-15,18-36 16,0 18-16,-1-1 16,-17 1-16,18 0 15,17 18-15,-18-1 0,1-1 16</inkml:trace>
  <inkml:trace contextRef="#ctx0" brushRef="#br0" timeOffset="15519.03">11442 14326 0,'-18'-37'63,"18"55"-16,0 1-47,0 16 15,18 0-15,-18 0 0,17 0 16,1 0 0,-18 18-16,17 0 0,-17 1 15,18-2-15,-18 1 16,0 0-16,17 0 15,-17-1-15,18 20 16,0-19-16,-18-1 16,17-17-16,-17 18 15,18-18-15,-18 1 16,17 0-16,-17-1 16,0-18-16,0 1 15,18 0-15,1-18 16,-3 0-1,20 0 1,-18 0-16,17-18 16,18 0-16,0 1 15,-1-2-15,20 3 16,-2-20-16,0 18 16,18 0-16,-17 1 15,18 17-15,-2-18 16,-16 18-16,17 0 15,1 0-15,-1 0 16,17-17-16,-16 17 0,16-18 16,-17 18-1,18-18-15,-17 18 0,16 0 16,-17 0 0,1 0-16,-1 0 0,0 0 15,0-17-15,-17-1 16,17 18-16,-17-17 15,-1-1-15,-16 1 16,16 17-16,0-18 16,-17 18-16,0-18 0,0 18 15,-1-17 1,2 17-16,-1 0 16,0-19-16,-1 19 15,-17 0-15,18 0 0,1 0 16,16 0-16,-17 0 15,17 19-15,-17-19 16,17 0-16,-16 0 16,-1 0-16,0 0 15,-1 0-15,1 0 16,-18 0-16,2 0 16,-2 0-16,0-19 15,0 19-15,0 0 16,-17 0-16,17 0 15,0 0-15,0 0 16,-17 0-16,1 0 16,-2 0-16,1 0 15,-36 0 79,18-16-63,0-3-31,-17-16 16,17 0-16,0-18 16,0 0-16,0 0 15,17 1-15,-17 15 16,18-15-16,-1 17 15,1-1-15,-1 1 16,-17 18-16,0-1 16,18 18 62,0 0-31,-1 0-32</inkml:trace>
  <inkml:trace contextRef="#ctx0" brushRef="#br0" timeOffset="16177.9">15921 14466 0,'-18'0'47,"1"0"16,17 18-48,0-1 16,-18-17-15,18 18-16,0 0 16,-17-18-1,34 0 32,1 0-31,-1-18-16,1 0 0,18 1 15,-18-18-15,17-1 16,0 1-16,18 0 16,-18-1-16,0 1 15,0 0-15,-17 17 16,-1 0-16,2 18 16,-19 18 15,0 0-31,0 17 15,0 0-15,0 1 16,0-1-16,0 0 16,0 1-16,0-1 0,0-18 15,18 19-15,-1-19 16,1 1-16,-1-18 16,1 0-16</inkml:trace>
  <inkml:trace contextRef="#ctx0" brushRef="#br0" timeOffset="17483.96">17173 9192 0,'0'0'0,"-35"-35"62,18 35-62,-1 18 31,0-1-15,18 1 0,0 17-16,0 0 0,0 18 15,0 17-15,0 2 16,0 33-16,18 1 15,0 0-15,-1-18 16,-17 0-16,18 19 16,-18-2-16,0 1 15,0-17-15,0 16 16,0-17-16,0 0 16,17 1-16,-17-1 15,0-18-15,0 18 16,0-18-16,0 2 0,0-2 15,0-17 1,0 17-16,18-16 16,-18-19-16,0 18 15,0-18-15,0 0 0,0 18 16,0-18-16,0 18 16,0 1-16,0-19 15,0 17-15,0-16 16,0-1-16,0-18 15,0 19-15,0-19 16,0 18-16,0-17 16,0 1-16,0-2 15,0 1-15,0-1 16,0 1-16,19-18 16,-19 17-1,16-17 1,-16-17-16,0-1 15,0-17-15,0 18 16</inkml:trace>
  <inkml:trace contextRef="#ctx0" brushRef="#br0" timeOffset="18057.89">16998 11715 0,'0'0'0,"0"18"78,0-1-63,17 18 1,1-17-16,-1-1 16,18 19-16,-17-19 15,0 18-15,-1-17 16,18 17-16,-17-17 15,1 17-15,-3-16 0,3-2 16,-2-17-16,-17 18 16,18-18-16,-18-18 31,0-18-15,18 1-16,-1 0 15,-17-18-15,18 0 16,-1 0-16,18 18 15,-17 0-15,0-1 16,-18 18-16,17 1 16,-17-1-16,18 18 15,-1 0 1,1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13:14.07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1178 3592 0,'0'-17'47,"0"34"31,0 1-63,0 17-15,18 0 16,-18-17-16,18 17 16,-18 0-16,0-16 15,17-3-15,-17 3 16,0-1-16,0-1 16,0 1-16</inkml:trace>
  <inkml:trace contextRef="#ctx0" brushRef="#br0" timeOffset="715.98">914 3592 0,'0'0'16,"89"-105"31,-72 86-32,18 19-15,-35-16 16,18 16-16,-1 0 16,1 0-16,0 0 15,-18 16-15,17 3 16,-17-2-16,18 1 16,-18 0-16,0-1 0,0 1 15,0-1-15,0 1 16,0 0-16,0-1 15,0 1-15,-18-1 16,36-17 15,-1 0-15,1 0-16,0-17 16,-1 17-16,1 0 15,18 0 1,-20 0-16,3 17 15,16-17-15,-17 18 16,-1 0-16,1-18 16,0 17-16,-1-17 15,-17 18-15,0-1 0,0 2 16,0-3 0,0 3-16,-35-1 15,17-1-15,-17 1 16,0-1-16,-19 1 15,19 0-15,0-18 16,0 17-16,17-17 16,1 0-16,34 0 15</inkml:trace>
  <inkml:trace contextRef="#ctx0" brushRef="#br0" timeOffset="1063.48">1708 3487 0,'-18'105'47,"18"-69"-31,0-1-16,0-18 15,0 19-15,0-19 16,0 1-16,0-1 0</inkml:trace>
  <inkml:trace contextRef="#ctx0" brushRef="#br0" timeOffset="1471.54">1955 3416 0,'0'71'63,"0"-54"-63,18 1 15,-18 0-15,0-1 16,17 1 0,-17-1-1</inkml:trace>
  <inkml:trace contextRef="#ctx0" brushRef="#br0" timeOffset="1788.58">1919 3468 0,'124'72'62,"-106"-55"-46,17-17-16,0 18 15,-17-18-15,-1 0 16,1 0-16,-1 0 16,-17-18-16,18 18 15,-18-17-15,17-1 16,-17-17-16,0 16 0,0 3 16,0-20-16,0 18 15,0 0-15,0 1 16,0-1-1</inkml:trace>
  <inkml:trace contextRef="#ctx0" brushRef="#br0" timeOffset="2091.9">2466 3205 0,'0'123'63,"0"-88"-48,0 0-15,0-17 16,0-1-16,0 2 16,-18-3-16,18 3 0</inkml:trace>
  <inkml:trace contextRef="#ctx0" brushRef="#br0" timeOffset="2359.97">2431 3205 0,'0'0'0,"105"52"47,-68-34-32,-2-1-15,0 19 16,0-19-16,-17 1 16,-1-1-16,1 1 15,-1 0-15,-17-1 16,0 2-16,0-3 16</inkml:trace>
  <inkml:trace contextRef="#ctx0" brushRef="#br0" timeOffset="2541.43">2484 3468 0,'0'0'0,"105"-70"62,-86 52-62</inkml:trace>
  <inkml:trace contextRef="#ctx0" brushRef="#br0" timeOffset="2797.45">2608 2869 0,'52'124'47,"-52"-107"-47,18 18 15,0-17-15,-1-1 0</inkml:trace>
  <inkml:trace contextRef="#ctx0" brushRef="#br0" timeOffset="3111.25">2889 3098 0,'54'124'62,"-54"-89"-62,17-17 0,-17-1 16,18 1-1</inkml:trace>
  <inkml:trace contextRef="#ctx0" brushRef="#br0" timeOffset="3507.91">2801 3098 0,'0'0'0,"123"-105"47,-87 87-32,0 0-15,-19 18 16,18 0-16,-17 0 16,-1 36-1,-17-19-15,0 18 16,-17-17-16,17 17 16,-35 0-16,35 1 15,-18-18-15,1 17 0,17-17 16,0-1-1,0 1-15,0-1 0,17 1 16,1-18 0,-1 0-16,1 18 0,17-18 15,-17 0-15,-1 0 16,1 0-16,-1-18 16</inkml:trace>
  <inkml:trace contextRef="#ctx0" brushRef="#br0" timeOffset="3845.19">3207 2957 0,'71'18'47,"-53"17"-32,-1 0-15,1-17 16,-1 17-16,1 0 15,-1-16-15,-17-2 16,18 1-16,-18 0 16,0-36 15</inkml:trace>
  <inkml:trace contextRef="#ctx0" brushRef="#br0" timeOffset="4139.31">3278 2993 0,'0'0'16,"70"52"31,-52-34-31,17-1-16,0 1 0,0 1 15,-17-19 1,17 0-16,-17 0 0,18 0 15,-20-19-15,-16 1 16,19 1-16,-19-1 16,0 1-16,0-18 15,0 17-15,0-17 16,-19 17-16,19-17 16,0 17-1</inkml:trace>
  <inkml:trace contextRef="#ctx0" brushRef="#br0" timeOffset="4544.76">3736 2817 0,'35'105'47,"-35"-70"-32,18 1-15,-1-1 16,1-18-16,0 18 0,-1-35 15,1 18 1,-1-18-16,2 0 16,-1 0-16,-1 0 15,1 0-15,-1-18 16,1 18-16,-1-17 16,1-1-1,-18 1 1,0-1-1,0 1-15</inkml:trace>
  <inkml:trace contextRef="#ctx0" brushRef="#br0" timeOffset="4857.99">3806 2763 0,'88'-70'62,"-51"70"-62,-20-18 0,18 0 16,-17 18 0,-18-17-16,17 17 0,1 0 15,-18 17 1,0 1-16</inkml:trace>
  <inkml:trace contextRef="#ctx0" brushRef="#br0" timeOffset="5003.53">3824 2905 0,'0'0'0,"124"-71"47,-106 54-32</inkml:trace>
  <inkml:trace contextRef="#ctx0" brushRef="#br0" timeOffset="5888.14">1390 4475 0,'53'105'31,"-35"-70"-31,-1 1 16,1-1-16,0 0 16,-1 0-16,1-16 0,-1-2 15,1 1 1,-1-36 15,-17 1-31,0-20 16,19 2-16,-19 0 15,0 0-15,0 0 16,0 0-16,0-1 16,0 19-16,0-1 15,0 1-15</inkml:trace>
  <inkml:trace contextRef="#ctx0" brushRef="#br0" timeOffset="6243.32">1884 4386 0,'-88'106'47,"88"-71"-31,0-17-16,0 0 16,17-18-16,1 17 15,17-17-15,0 0 0,-17 0 16,18 18-1,-18-18-15,-1 0 0,1 17 16,-18 1 0,-18 0-1,1-1-15,-1 1 16,-18 17-16,18-18 16,1-17-16</inkml:trace>
  <inkml:trace contextRef="#ctx0" brushRef="#br0" timeOffset="6521.31">2166 4298 0,'0'0'0,"53"123"47,-36-87-47,-17-18 16,18 17 0,-18-18-16,19-17 0,-19 18 15</inkml:trace>
  <inkml:trace contextRef="#ctx0" brushRef="#br0" timeOffset="6723.28">2043 4333 0,'0'0'0,"106"-53"47,-71 36-31,0 17-1,19-18-15,-37 18 0,18 0 0</inkml:trace>
  <inkml:trace contextRef="#ctx0" brushRef="#br0" timeOffset="7082.96">2448 4175 0,'53'105'62,"-35"-70"-62,17-17 16,-16 0-16,-3-18 15,3 0-15,-2 0 16,1 0-16,-18-18 0,17 0 16,1 1-16,-18-18 15,18 17-15,-18 0 16,0 1-16,17 17 31,-17 17-15,18 1-16,-18 0 15,17 17-15,-17-18 16,18 1-16,0-18 0,-1 18 16,1-18-1</inkml:trace>
  <inkml:trace contextRef="#ctx0" brushRef="#br0" timeOffset="7317.22">2854 4068 0,'0'0'0,"70"124"62,-51-89-62,-2-17 16,1 0-16,0-1 15,-18-34 1</inkml:trace>
  <inkml:trace contextRef="#ctx0" brushRef="#br0" timeOffset="7594.88">2784 4051 0,'140'-106'47,"-104"106"-31,-18-17-16,17 17 16,-17 0-16,-1 0 0,-17 17 15,0 1 1,0 17-16,-17-18 15,-1 19-15,1-19 16,-1 1-16,18-1 16,18-17-1</inkml:trace>
  <inkml:trace contextRef="#ctx0" brushRef="#br0" timeOffset="7961.82">3171 3928 0,'88'35'62,"-51"-18"-62,-20-17 16,1 0-16,17 0 16,-18 0-16,1 0 0,-18-17 15,-18 17 48,18 17-48,0 1-15,0-1 16,0 36-16,0-18 16,0 19-16,18-19 15,-18 0-15</inkml:trace>
  <inkml:trace contextRef="#ctx0" brushRef="#br0" timeOffset="9589.89">12378 2781 0,'0'0'0,"-105"106"47,87-71-47,18 0 16,0 1-16,0-19 15,0 18-15,0 0 16,0 2-16,0-21 16,18 20-16,-1-36 15,1 18-15,0-18 16,-1 0-16,1 0 15,17 0 1,-17-35-16,-1 16 0,1-16 16,-18 17-16,17-17 15,-17 0-15,0 0 16,0 17-16,0-17 16,0 18-16,-17-19 15,-1 19 1,1-1-16,-1 18 15,0 0 1,1 0-16,-1 18 16,1-1-16,-1 1 0,18 0 15,-18-1-15</inkml:trace>
  <inkml:trace contextRef="#ctx0" brushRef="#br0" timeOffset="9887.94">12678 2781 0,'-17'124'31,"-1"-72"-15,1 1-16,-1 0 15,0-18-15,18 0 16,-17 1-16,17 0 16,-18-19-16,18 18 15,-17-17-15,17-1 16</inkml:trace>
  <inkml:trace contextRef="#ctx0" brushRef="#br0" timeOffset="10207.6">12819 3098 0,'0'0'16,"107"-123"15,-90 105-15,1 1-16,-18-1 16,0 1-16,17-1 15,-17 36 16,-17 17-15,17 0-16,-35 18 0,17 36 16,-17-19-16,17-17 0</inkml:trace>
  <inkml:trace contextRef="#ctx0" brushRef="#br0" timeOffset="10927.1">12220 4086 0,'0'0'16,"-71"141"31,71-105-47,0-1 15,0 0-15,0 0 16,17 0-16,2 0 16,-1-16-16,-1-19 0,1 18 15,-1-18 1,1 0-16,-1-18 0,19-1 15,-19-16-15,1 18 16,-1-18-16,-17-1 16,18 1-16,-18 0 15,0 0-15,-18 0 16,1 0-16,-1 17 16,-17-1-16,17 2 15,1 17-15,-1 0 16,1 17-16,-1 2 15,1 16-15,-1 0 16,18-17-16</inkml:trace>
  <inkml:trace contextRef="#ctx0" brushRef="#br0" timeOffset="11201.94">12555 4122 0,'-35'123'31,"16"-70"-15,-16 0-1,0-1-15,18-17 0,-1 2 16,0-2-16,1-18 16,-1 1-16,18 0 0</inkml:trace>
  <inkml:trace contextRef="#ctx0" brushRef="#br0" timeOffset="11513.07">12696 4351 0,'0'0'15,"88"-106"16,-71 88-31,1 1 16,-18-1-16,19 18 16,-19 18-1,-19 17 1,1 0-16,1 0 16,-1 18-16,1 17 15,-1-16-15,0-19 0</inkml:trace>
  <inkml:trace contextRef="#ctx0" brushRef="#br0" timeOffset="12188.27">12308 5303 0,'-123'123'47,"104"-87"-47,2 17 16,17-18-16,0 18 15,0-18-15,17 0 16,2 1-16,-1-19 15,-1-17-15,18 0 16,-17 0-16,17-17 0,0-1 16,0-17-1,-17 0-15,0-1 16,-1 1-16,-17 0 16,0 0-16,0 17 15,-17-18-15,-19 20 0,19-3 16,-1 19-16,-17 0 15,17 0-15,-17 0 16,18 35-16,-1-16 0</inkml:trace>
  <inkml:trace contextRef="#ctx0" brushRef="#br0" timeOffset="12451.64">12538 5426 0,'0'0'0,"0"142"31,0-107-31,-18 0 16,18 18-16,-19-18 15,19 0-15,0-16 16,-17-1-16,17-1 16,0 1-16,-18-18 0</inkml:trace>
  <inkml:trace contextRef="#ctx0" brushRef="#br0" timeOffset="12713.01">12749 5585 0,'0'0'16,"124"-123"15,-107 106-31,1-2 16,0 3-16,-18 32 15,-18 20 1,0 0-16,-17 34 16,-1 0-16,1 18 15,0-34-15</inkml:trace>
  <inkml:trace contextRef="#ctx0" brushRef="#br0" timeOffset="21596">773 7826 0,'0'17'47,"18"1"-31,-18 0-16,17-1 15,1 1-15,-1-1 0,1-17 16,-18 18-1,0-1-15,17-17 16,-17 18-16,0 0 31,0-1-31</inkml:trace>
  <inkml:trace contextRef="#ctx0" brushRef="#br0" timeOffset="22609.69">914 7808 0,'0'18'94,"17"-1"-94,2 19 16,-19-19-16,16 18 15,3-17-15,-1-1 16,-1 1 0,1 0-1</inkml:trace>
  <inkml:trace contextRef="#ctx0" brushRef="#br0" timeOffset="22955.85">914 7808 0,'106'18'63,"-88"-18"-63,-1 0 15,1 0-15,-1-18 16,1 18-16,0-17 16,-1 17-16,-17-18 15,18 18 1,-18 18 0,17-1-1,-17 1-15,18 17 0,-18-17 16,18-1-1,-18 1-15,17-1 16,1-17-16,-1 0 16,2 0-16</inkml:trace>
  <inkml:trace contextRef="#ctx0" brushRef="#br0" timeOffset="23203.67">1373 7719 0,'0'0'0,"88"36"63,-88-18-63,17 0 15,1-1 1,-18 1 0,0-1-16,-18-17 0</inkml:trace>
  <inkml:trace contextRef="#ctx0" brushRef="#br0" timeOffset="23494.55">1373 7719 0,'0'0'0,"-88"-16"15,88-3-15,35 1 16,-17 1-16,-1-1 16,18 1-16,-17-1 15,0 18-15,-1 0 16,1 0-16,-1 0 15,-17 18-15,18-1 16,-18 1-16,0-1 16,0 20-16,0-21 15,0 3-15,-18-2 0,1 1 16,-1 0 0,18-1-16,-17-17 0</inkml:trace>
  <inkml:trace contextRef="#ctx0" brushRef="#br0" timeOffset="23924.68">1690 7508 0,'0'0'0,"0"106"62,18-89-62,0 1 16,-1-1-16,1-17 16,-1 0-16,1 0 15,-1 0-15,1 0 16,0-17-16,-1-1 15,-17 1-15,18-1 16,-18-17-16,0 17 16,0 1-1,0 34 17,0 1-32,0 0 0,0 17 15,0-18 1,0 1-16,17-1 0,1-17 15,1 0 1</inkml:trace>
  <inkml:trace contextRef="#ctx0" brushRef="#br0" timeOffset="24278.39">2025 7384 0,'71'71'63,"-71"-53"-63,0 0 15,17-1-15,-17 1 16,18-1 0,0-17-16,-1 0 31,1 0-31,-1-17 16,1-1-16,-1 18 15,-17-17 1</inkml:trace>
  <inkml:trace contextRef="#ctx0" brushRef="#br0" timeOffset="24734.86">2290 7208 0,'0'0'0,"71"-35"63,-54 35-48,1 0-15,-1 0 16,1 18-16,-18-1 16,17 1-16,-17-1 15,0 19-15,0-19 0,0 1 16,0 17 0,0-16-16,0-3 15,0 3-15,0-2 16,0 1-16,18-18 15,0 0 1,-1 0 0,1 0-16,-1-18 15,1 1-15,-18-2 16,19 19-16,-19-16 16</inkml:trace>
  <inkml:trace contextRef="#ctx0" brushRef="#br0" timeOffset="24926.86">2361 7420 0,'123'-106'47,"-106"88"-32,1 18-15,-1-17 16,1-1-16</inkml:trace>
  <inkml:trace contextRef="#ctx0" brushRef="#br0" timeOffset="25193.8">2643 7120 0,'17'123'47,"1"-105"-31,0-18-1</inkml:trace>
  <inkml:trace contextRef="#ctx0" brushRef="#br0" timeOffset="25456.36">2643 7120 0,'0'0'16,"-18"53"-16,36-53 31,-1 0-31,1 18 16,0-18-16,-1 0 15,18 0-15,-17 0 16,0 0-16,17 0 0,-18-18 16,1 1-1,-1-19-15,1 19 16,-18-1-16,0 1 15,0-2-15,0 1 16,0 1 0,-18 17-16,1 0 0,-1 0 15</inkml:trace>
  <inkml:trace contextRef="#ctx0" brushRef="#br0" timeOffset="25861.76">2960 6856 0,'18'88'46,"0"-53"-30,-18 0-16,0-18 16,17 20-16,-17-20 15,18 1-15,-1-1 16,1 1-16,-18 0 16,17-18-16,1 0 15,0 0-15,-1 0 16,1-18-1,-1 0 1,1 1 0,0 17 15,-18-18-31</inkml:trace>
  <inkml:trace contextRef="#ctx0" brushRef="#br0" timeOffset="26153.79">2996 6873 0,'87'-88'62,"-51"71"-46,-19 17-16,1-18 16,-1 18-16,1 0 15,-18 18 1</inkml:trace>
  <inkml:trace contextRef="#ctx0" brushRef="#br0" timeOffset="26328.21">3013 6979 0,'106'-53'63,"-89"35"-63,1 1 0</inkml:trace>
  <inkml:trace contextRef="#ctx0" brushRef="#br0" timeOffset="26549">3136 6450 0,'0'0'0,"18"106"46,-18-54-30</inkml:trace>
  <inkml:trace contextRef="#ctx0" brushRef="#br0" timeOffset="27338.32">1285 8337 0,'0'0'0,"53"36"62,-18-1-62,-18 0 16,19 0-16,-1-17 15,-18 17-15,19-17 16,-19-1-16,1-17 16,-1 0-16,1 0 15,-1-17 1,-17-1-16,0 1 15,0-19-15,0 1 16,0 18-16,0-20 16,0 2-16,0 18 15,0-1-15,0 1 0</inkml:trace>
  <inkml:trace contextRef="#ctx0" brushRef="#br0" timeOffset="27692.81">1831 8161 0,'-53'105'31,"53"-87"0,0 0-31,35-18 16,-17 0-1,17 0-15,-17 0 0,17 0 16,-16 0-16,-2 0 16,-17 17 15,-17 1-16,-2-1-15,1 2 16,1 16-16,-1-17 16,1-1-16</inkml:trace>
  <inkml:trace contextRef="#ctx0" brushRef="#br0" timeOffset="27956.42">2096 8019 0,'0'0'0,"17"124"47,1-89-32,-18-17-15,18 0 16,-18-1-16,17-17 16</inkml:trace>
  <inkml:trace contextRef="#ctx0" brushRef="#br0" timeOffset="28144.47">1955 8126 0,'0'0'0,"123"-72"47,-88 56-31,-17-3-16,17 2 15,-17-1-15,17 0 0</inkml:trace>
  <inkml:trace contextRef="#ctx0" brushRef="#br0" timeOffset="28528.12">2308 7879 0,'123'105'63,"-106"-105"-48,1 0-15,0 0 16,-18-18-16,17 1 16,-17-1-16,18-17 15,-18 18-15,0-1 16,17 0-16,-17 1 15,0 34 17,0 19-17,0-19-15,0 18 0,18 0 16,-18-17-16,19 0 16,-19-1-1,16 2-15,3-19 16</inkml:trace>
  <inkml:trace contextRef="#ctx0" brushRef="#br0" timeOffset="28737.77">2696 7738 0,'52'123'31,"-52"-105"-15,18-18-1,-18 17-15,18-17 16</inkml:trace>
  <inkml:trace contextRef="#ctx0" brushRef="#br0" timeOffset="28991.83">2696 7738 0,'0'0'0,"-71"0"0,71-19 16,18 19-16,-1-16 16,19-3-16,-19 19 15,18-18-15,-17 1 16,0 17-16,-1 0 0,1 0 15,-18 17 1,0 1-16,0 1 16,0-3-16,-18 20 15,1-18-15,17 0 16,-18-1-16,0-17 16,18 18-16</inkml:trace>
  <inkml:trace contextRef="#ctx0" brushRef="#br0" timeOffset="29410.87">2889 7543 0,'0'0'16,"54"71"31,-37-71-32,1 0-15,0 0 16,-1 0-16,1 0 16,-1-18-1,1 1 1,-18-1-16,0 0 0,0 1 15,0 34 32,0 19-47,0-1 16,0 0-16,0 0 16,0 19-16,0-19 15,0-17-15,0-1 16,0 1-16,0-1 15</inkml:trace>
  <inkml:trace contextRef="#ctx0" brushRef="#br0" timeOffset="33737.68">11391 7879 0,'0'0'0,"17"0"156,1 0-156,-1 0 16,1 0-16,17 0 15,-16 0-15,16 0 16,0 0-16,-17 0 16,17 0-16,-18 0 15,19 0-15,-19 0 16,1 0-16,-1 0 16,1 0-1,0 0 16,-18-18 94,0 0-109,0 1 0,0-18-16,0 17 0,0 0 15,0-18-15,0 20 16,0-21-16,0 20 16,17-1-16,-17 1 15,0-1-15,0 1 16,-17 17 46,34 0 79,18 0-125,-16 17-16,-3-17 15,21 0-15,-2 0 16,0 0-16,0 0 15,0 0-15,0 0 16,-17 0-16,0 0 16,-1 0-16,1 0 0,-18 18 62,0-1 16,0 1-78,0-1 16,0 1-16,0 1 0,0 16 16,0-18-1,0 1-15,0 0 0,0-1 16,0 1-16,0 17 15,0-17 1,0-1-16,0 1 16,17-18 46,2 0-31,-1 0 1,-1 0-32,1 0 15,-1-18-15,1 18 16,17 0-16,-17 0 16,17-17-16,-18 17 15,19 0-15,-19 0 16,1 0-16,-1 0 15,1 0 1,-1 0 0,-17-18 109,0 0-125,0 1 15,0-1-15,0 1 16,0-1-16,0-17 16,0 16-16,0-16 15,0 17-15,0-17 16,0 0-16,0 18 15,0-1-15,0 0 16,19 18 125,-1 0-126,-1 0-15,1 0 16,-1 18 0,1-18-16,0 0 15,17 18-15,-18-18 16,1 17-16,-1-17 15,1 0 1,0 0-16,-1 0 16,1 0 31,-1 0-16,-17 18 0,0-1-15,0 1-1,0-1-15,0 20 0,0-21 16,-17 20 0,17-18-16,0 0 15,0-1-15,0 1 0,0-1 16,17-17 109,1 0-110,1 0 1,-2 0 0,1 0-1,-1 0-15,1 0 16,0 0-16,-1 0 16,1 0-16,-1 0 15,1 0-15,-1 0 16,1 0-1,-18 18 1,18-18 0,-18-18 77,0 1-77,0-1-16,0 1 16,0-1-16,0 0 15,0 1-15,0-2 16,0-16-16,0 17 16,0-17-16,0 18 15,0-1-15,0 1 0,0-1 16,17 18 93,-17 18-93,18-18-16,-1 0 15,1 0 1,1 0 0,-3 0-16,3 0 15,-2 0 1,1 0-16,-1 0 16,1 0 62,0 0 0,-1 0-47,-17 17 16,-17-17-47,-1 0 0</inkml:trace>
  <inkml:trace contextRef="#ctx0" brushRef="#br0" timeOffset="38108.08">11673 9554 0,'0'-18'63,"18"18"31,-1 0-79,18 0-15,-17 0 0,17 0 16,-17-17-16,-1 17 15,2 0-15,-3 0 16,3 0-16,-1 0 16,-18-18 124,0 1-140,0-1 16,0 1 0,0-1-16,0 0 15,0 1-15,0-1 16,0 1-16,0-2 15,17 1 1,-17 1-16,18-1 16,-18 1-1,0-1 1,0 1 31,0-1-32,0 36 142,0-1-142,17-17 1,1 0 0,-18 18-1,18-18-15,-1 0 16,1 0-1,-1 0 1,-17 17-16,0 1 94,-17-1-79,17 1 1,0 1 0,0-2-1,0 1-15,0-1 16,0 1-16,0 0 16,0-1-1,0 1 16,0-1 16,17-17-15,1 0-17,-1 0 1,1 0-16,-18-17 15,18 17-15,-1 0 16,1 0 0,-1 0 31,2 0-16,-1 17 31,-1-17-30,1 0 14,-1 0-14,1 0-32,-1 0 31,1 0-15,0 0-1,-1 0 1,1 0 15,-1 0-15,1 0-16,0 0 15,-1 0 1,1 0 0,-1 18-1,1-18 1,-1 0-1,2 0 17,-1 0-1,-18 17-15,17-17 15,1 0 0,-18 18-15,17-18 46,1 0-15,0 0-16,-1 0 32,-17-18 62,0 1-110,0-1 1,0 1-16,0-1 16,0 1-16,0-1 0,-17 0 15,17 1-15,0-1 16,0 1 0,0-2-16,0 1 15,0 1 16,17 17 79,-17 17-110,18-17 15,-1 0-15,1 0 16,-1 0 0,1 0-1,0 0 32,-18 18-31,0 1 15,0-2-15,0 1-1,0 17 1,0-17-16,0-1 16,0 1-16,0-1 15,0 1-15,0-1 16,0 1-1,0 0 17,17-18-1,1 0 16,-1 0-32,1-18 1,1 18 0,-2 0-1,1 0 1,-1 0 0,1 0-16,0 0 15,-1 0 1,1 0-16,-1 0 15,1 0 1,-1 0 0,1 0 15,0 0-15,-1 0 15,1 0 0,-1 0 0,1 0 47,1 0-46</inkml:trace>
  <inkml:trace contextRef="#ctx0" brushRef="#br0" timeOffset="41177.61">985 11671 0,'-35'-17'46,"16"17"33,19 35-33,0 0-30,0 0 0,19 0-16,-19 18 0,16-18 15,-16 0-15,19-17 16,-19 17-16,0-16 16,0-2-1,0-34 32,0-2-47,-19-16 16,3 0-16,-3-18 15,2 18-15,-1 0 16,18-18-16,-18 18 16,1 0-16,17-2 15,0 2-15,0 18 0,17-1 16,1 18-16,0-17 15,-1 17-15,2 0 16,-3 0-16,3 17 16,-1 1-16,17 17 15,-18 0-15,18-16 16,-17 16-16,0 0 16,17 0-16,-18-17 15,-17-1-15,18 1 16,0 17-16,-18-17 15,17-1-15,-17 1 0</inkml:trace>
  <inkml:trace contextRef="#ctx0" brushRef="#br0" timeOffset="41370.75">1055 11847 0,'0'0'0,"106"-53"47</inkml:trace>
  <inkml:trace contextRef="#ctx0" brushRef="#br0" timeOffset="41634.17">1285 11547 0,'35'107'47,"-17"-72"-47,-18 0 16,17-17 0,-17-1-16,18 1 0</inkml:trace>
  <inkml:trace contextRef="#ctx0" brushRef="#br0" timeOffset="41918.45">1266 11600 0,'0'0'0,"124"54"31,-71-37-16,-18-17-15,18 0 16,-18 0-16,0 0 16,-16-17-16,-1 17 15,-1-19-15,-17 1 16,0-17-16,0 18 16,0-1-16,-17-17 15,-1 17-15,-1 1 16,2-1-16,-1 1 15,1-1-15</inkml:trace>
  <inkml:trace contextRef="#ctx0" brushRef="#br0" timeOffset="42250.75">1813 11494 0,'-70'-123'63,"53"88"-47,17 18-16,-18-20 15,18 20-15,0-1 0,0 1 16,0-1-16,18 18 15,-1 0-15,1 0 16,17 18-16,-18-1 16,19 1-16,-19-1 15,1 20-15,-1-20 16,1-17-16,-18 18 16,19-1-16</inkml:trace>
  <inkml:trace contextRef="#ctx0" brushRef="#br0" timeOffset="42423.73">1813 11494 0,'0'0'0,"-70"-35"16,70 18-16,18-1 15,17 0-15,-18 1 0,19-1 16,-19 1-16,18-18 15,-17 16-15,1 19 0</inkml:trace>
  <inkml:trace contextRef="#ctx0" brushRef="#br0" timeOffset="42745.99">2008 11107 0,'53'105'47,"-36"-87"-31,-17 17-16,18-18 15,-18 1-15,17-18 16,1 19-1,0-19 1,-1 0-16,1-19 16,-1 19-16,1-18 15,-1 1-15,1 17 16,1-18-16,-2 18 16,-17-17-16</inkml:trace>
  <inkml:trace contextRef="#ctx0" brushRef="#br0" timeOffset="43121.87">2378 10982 0,'0'0'0,"0"125"46,0-90-30,18-18-16,-1 1 16,1-18-1,17 0-15,-17 0 0,17 0 16,-18-35-16,1 17 16,1-17-16,-3 17 15,-16-17-15,0 18 16,0-20-16,0 20 15,-16-1 1,-21 18-16,20 0 16,-18 0-16,17 0 15,-17 18-15,17 18 16,1-18-16,-1 17 16,18-18-16</inkml:trace>
  <inkml:trace contextRef="#ctx0" brushRef="#br0" timeOffset="43338.75">2361 10682 0,'0'0'0,"52"107"47,-34-72-32,-1 0-15,1 1 0</inkml:trace>
  <inkml:trace contextRef="#ctx0" brushRef="#br0" timeOffset="43922.67">2731 10754 0,'-53'88'62,"35"-35"-46,18-18-16,0 0 15,18 1-15,0-1 0,-1-17 16,1-1 0,-1 1-16,1-18 0,17 0 15,-17 0-15,-18-18 16,17 18-16,-17-17 16,0-1-1,0 1-15,0-1 0,-17 18 16,-1 0-1,1 0 1,-1 0-16,18-19 31,18 19-15,-1-17-16,1-1 16,-1 1-16,1 17 15,-1-18-15,1 18 0,1 0 16,-3 0-16,-16 18 15,0-1-15,19-17 0</inkml:trace>
  <inkml:trace contextRef="#ctx0" brushRef="#br0" timeOffset="44272.23">2978 10736 0,'0'0'0,"0"106"31,0-71-15,18-17-16,-1-1 0,1 1 15,-1-18-15,1 0 16,17 0-16,-17 0 15,-1-18-15,1-17 16,-1 17-16,1 1 16,-18-18-16,0 17 15,0 0-15,-18 1 16,1-1-16,-18 18 16,-1 0-16,19 0 15,-18 18-15,0-1 16,17 1-16</inkml:trace>
  <inkml:trace contextRef="#ctx0" brushRef="#br0" timeOffset="44638.75">3154 10630 0,'105'124'32,"-86"-107"-32,-1 19 15,17-19 1,-18 1-16,1-18 0,-1 0 15,1 0 1,-18-18-16,18 1 16,-18-19-16,0 19 15,0-18-15,0-2 16,-18 2-16,18-17 16,-18 34-16,1-17 15,-1 17-15,18 1 0</inkml:trace>
  <inkml:trace contextRef="#ctx0" brushRef="#br0" timeOffset="44966.61">3436 10489 0,'71'123'47,"-71"-69"-47,17-19 16,1 0-16,-1-17 15,-17 17-15,19-17 16,-3-18-16,3 17 0,-1-17 16,-1 0-16,18 0 15,-17 0-15,0-17 16,17-1-16,-18 0 15,1 18-15,-1-17 16,-17-1-16,0 1 16,0-1-16,0-1 15,0 3-15</inkml:trace>
  <inkml:trace contextRef="#ctx0" brushRef="#br0" timeOffset="45201.6">3559 10454 0,'0'0'16,"72"-107"30,-55 107-30,1-16-16,-18 32 16</inkml:trace>
  <inkml:trace contextRef="#ctx0" brushRef="#br0" timeOffset="45381.9">3578 10630 0,'123'-88'47,"-105"88"-31</inkml:trace>
  <inkml:trace contextRef="#ctx0" brushRef="#br0" timeOffset="45620.75">3507 9942 0,'0'0'0,"52"159"63,-52-88-63,19-19 0</inkml:trace>
  <inkml:trace contextRef="#ctx0" brushRef="#br0" timeOffset="46444.95">1478 12200 0,'36'-18'62,"-1"36"-46,0 17-16,1 0 15,-1 0-15,0-16 16,1 16-16,-1-17 16,-18-1-16,1 1 15,-1-18-15,-17 17 16,18-17 0,-18-17-1,0-18-15,0-1 16,-18 0-16,18 1 15,-17-18-15,17 18 16,0 0-16,0 17 16</inkml:trace>
  <inkml:trace contextRef="#ctx0" brushRef="#br0" timeOffset="46791.78">1973 11954 0,'0'0'15,"-35"105"32,35-87-47,0-1 16,17-17-16,1 18 15,17-18-15,-18 0 16,19 17-16,-19-17 16,18 0-16,-17 18 15,0-18 1,-18 18 0,0-1-1,-18 1-15,0-1 16,1 1-16,-18 0 15,17-18-15,18 17 0</inkml:trace>
  <inkml:trace contextRef="#ctx0" brushRef="#br0" timeOffset="47055.83">2166 11865 0,'35'105'63,"-17"-69"-63,-1-18 0,1 0 15,1-1 1,-2-17-16</inkml:trace>
  <inkml:trace contextRef="#ctx0" brushRef="#br0" timeOffset="47235.62">2078 11935 0,'141'-106'47,"-124"89"-32,1-1-15,18 18 0,-18-17 16,17 17-16,-17-18 16</inkml:trace>
  <inkml:trace contextRef="#ctx0" brushRef="#br0" timeOffset="47603.25">2396 11689 0,'88'105'62,"-53"-87"-62,-18-1 16,1-17-16,1 0 15,-3 0-15,3 0 16,-2-17-16,-17-1 16,18 1-16,-18-1 15,0-17-15,0 17 16,0-17-16,0 18 16,17 17-1,-17 35 1,18-18-1,-18 19-15,18-1 0,-1 0 16,-17-18 0,18 1-16,-1 0 0,-17-1 15,18-17-15,0-17 16</inkml:trace>
  <inkml:trace contextRef="#ctx0" brushRef="#br0" timeOffset="47814.02">2766 11547 0,'0'0'0,"88"142"47,-71-125-47,1 1 16,-18 0-16,19-18 15</inkml:trace>
  <inkml:trace contextRef="#ctx0" brushRef="#br0" timeOffset="48066.53">2625 11547 0,'0'0'0,"141"-53"32,-106 36-17,0-1-15,0 18 16,2 0-16,-21 0 16,3 18-1,-19-1-15,0 1 16,0 0-16,-19 17 15,3-18-15,-3 1 16,1-1-16,18 1 0</inkml:trace>
  <inkml:trace contextRef="#ctx0" brushRef="#br0" timeOffset="48445.78">3013 11424 0,'0'0'15,"106"88"32,-89-88-31,1 0-16,-1 0 15,1-18-15,0 1 16,-18-1-16,17 1 16,-17-1-16,19-17 15,-19 17-15,0 36 32,0 17-17,0 0-15,16 0 16,-16 1-16,19-1 15,-19 0-15,18 0 16,-1 1-16,-17-1 16,18-17-16</inkml:trace>
  <inkml:trace contextRef="#ctx0" brushRef="#br0" timeOffset="49902.14">11496 11212 0,'0'0'0,"-35"107"62,17-72-46,18 17-16,0-16 15,0-1-15,0 0 0,18 0 16,0-17-16,-1-1 16,18 1-16,-16-18 15,-1 0-15,17-18 16,-18-17-16,1 18 15,17-19-15,-35 1 16,18 0-16,-18 0 16,0 0-16,0 0 15,-18 16-15,0-16 16,1 35-16,-18-18 0,17 18 16,-17 0-1,16 18-15,-16-1 0,18 1 16,-1 1-16</inkml:trace>
  <inkml:trace contextRef="#ctx0" brushRef="#br0" timeOffset="50208.09">11814 11371 0,'0'0'15,"36"0"32,-1 0-31,-17 0-16,-1 0 15,1 0-15,-1 0 16,19 0-16,-19 0 16,1-17-1</inkml:trace>
  <inkml:trace contextRef="#ctx0" brushRef="#br0" timeOffset="50568.99">12131 11406 0,'0'0'0,"72"-52"62,-55 34-62,-17-18 0,18 18 16,-18 1 0,17-1-16,-17 1 0,0 34 47,0 18-32,0 2-15,-17-2 16,17 0-16,0 0 15,-18 0-15,18 0 16,0 1-16,0-1 16,0-18-16</inkml:trace>
  <inkml:trace contextRef="#ctx0" brushRef="#br0" timeOffset="50899.9">12396 11371 0,'0'71'62,"18"-54"-62,-1-17 16,1 0-16,-1 0 15,-17-17-15,18-1 16,-1 0-16,-17-17 16,0 18-16,0-1 0,0 1 15,0-2 1,-35 19-16,18 0 16,-1 19-16,1-2 15,-19 18-15,19-17 16</inkml:trace>
  <inkml:trace contextRef="#ctx0" brushRef="#br0" timeOffset="51289.9">12590 11247 0,'0'0'0,"36"89"31,-19-54-31,1 0 15,-18-17-15,17 0 16,1-1-16,-1-17 16,-17 18-16,18-18 15,-18-18 1,18 1-16,-18-1 0,17-17 16,-17 0-16,0 17 15,0-18-15,0 18 16,0-34-16,0 34 15,0-17-15</inkml:trace>
  <inkml:trace contextRef="#ctx0" brushRef="#br0" timeOffset="52424.86">11515 13012 0,'0'0'0,"-36"35"62,36-18-46,0 19-16,0-19 15,0 18-15,0 1 16,0-1-16,0 1 0,0-1 16,17-17-1,-17-1-15,19 1 0,-3-18 16,3 0 0,-1-18-1,-1 1-15,1-20 16,-1 21-16,1-20 15,-18 1-15,17-1 16,-17 1-16,18 0 16,-18 0-16,0 0 15,0 17-15,0-17 0,-18 16 16,1 3 0,-1 16-16,1 0 0,-1 0 15,1 0 1,-20 35-16,21-17 0,-3 17 15,19 0-15,-17 0 16</inkml:trace>
  <inkml:trace contextRef="#ctx0" brushRef="#br0" timeOffset="52747.56">11850 13135 0,'0'0'0,"70"0"63,-52-18-63,-1 18 0,1 0 15,0 0-15,-1 0 16,1 0 0,-1 0-16</inkml:trace>
  <inkml:trace contextRef="#ctx0" brushRef="#br0" timeOffset="53077.6">12131 13082 0,'0'0'0,"72"-105"47,-55 87-31,-17-1-16,18 3 15,-18-3-15,0 38 16,0-3 0,0 21-16,0-2 15,-18 17-15,18 1 16,0-18-16,0 18 15,0-18-15,0-16 16,0-3-16</inkml:trace>
  <inkml:trace contextRef="#ctx0" brushRef="#br0" timeOffset="53377.46">12343 13064 0,'0'0'15,"71"88"32,-54-88-31,-17-17-16,18-1 15,-1-17-15,-17 17 16,0-17-16,0 18 16,0-1-16,0 1 15,0-1-15,-17 18 0,-18 0 16,17 0-16,-17 18 16,0 17-16,17-18 0</inkml:trace>
  <inkml:trace contextRef="#ctx0" brushRef="#br0" timeOffset="53730.44">12573 12924 0,'0'0'0,"53"105"32,-36-87-17,1-1-15,-1 1 16,1-18-16,-1 0 15,1 0 1,-18-18-16,18 1 16,-1-18-16,-17 0 0,18-2 15,-1-33-15,-17 17 16,0 18-16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3C42538B-A3C4-45A5-AF48-2DC4AD64CBC9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erchance.org/ai-photo-generator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1</a:t>
            </a:fld>
            <a:endParaRPr lang="sk-SK" altLang="en-U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>
                <a:solidFill>
                  <a:schemeClr val="tx1"/>
                </a:solidFill>
                <a:hlinkClick r:id="rId3"/>
              </a:rPr>
              <a:t>Source: AI Photo Generator (realistic, free, no sign-up, no limits) ― Perchance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8581C-789F-F9EC-33E8-B3DC9119F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514CAEA-E59C-F929-CCBA-07186BC6DA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0112002-B099-4862-B02E-EF4306C93C17}" type="slidenum">
              <a:t>10</a:t>
            </a:fld>
            <a:endParaRPr lang="en-US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C9322A54-AB15-E57C-C1C5-52864808DD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18B6DBF-DBB7-D651-27FB-59D3E6960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19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0112002-B099-4862-B02E-EF4306C93C17}" type="slidenum">
              <a:t>11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BDB2C8-04DE-7921-514F-BE9A87EC7B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658961A-6B99-496C-B9B0-3F50E6DA8772}" type="slidenum">
              <a:t>12</a:t>
            </a:fld>
            <a:endParaRPr lang="sk-SK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CF7D54A-627E-1D6E-694D-745D26ECA23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2F93AFB-81EE-E3F5-0582-02B122D571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721DF6-6828-5228-A866-164E7F8F41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B0A5F2-66C8-4E83-8E65-20A2A7A7F875}" type="slidenum">
              <a:t>13</a:t>
            </a:fld>
            <a:endParaRPr lang="sk-SK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DDBFDCF-0515-2CBA-5A7A-B05EAC1EAE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98EA781-11E0-416C-DEB2-181D2B20BE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26DAE5-5F1B-4CAE-B1EE-A9246333E817}" type="slidenum">
              <a:t>14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799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5AE497E-D4A6-40EA-931A-8A4D18D1786C}" type="slidenum">
              <a:t>15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3517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E26D22F-071A-43F0-8353-FA0FCA2D01E6}" type="slidenum">
              <a:t>16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5210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91D847-E070-4205-97FD-0D32E53E2349}" type="slidenum">
              <a:t>18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2951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8A747A0-9DB1-4DED-8179-964B55FA99F5}" type="slidenum">
              <a:t>19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76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0E67640-7021-405B-9945-F7C6C1B53064}" type="slidenum">
              <a:t>20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2</a:t>
            </a:fld>
            <a:endParaRPr lang="sk-SK" altLang="en-U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0038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EB9D903-2291-4CA2-A8A5-314634FA5760}" type="slidenum">
              <a:t>21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0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FFB3735-0C52-4503-89AA-781E7066E0C3}" type="slidenum">
              <a:t>22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15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6C81AE4-AF56-4C97-BB0F-E1C38B841682}" type="slidenum">
              <a:t>23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2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EC1638-70E8-4C4A-87B0-81C2ECD17BF1}" type="slidenum">
              <a:t>24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4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A07804-9856-46A2-9DBB-777199DB3C93}" type="slidenum">
              <a:t>25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91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0D28BB9-C2F0-4C05-88DD-9EDC615A7866}" type="slidenum">
              <a:t>26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2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0449E94-2B4B-4E96-8192-0F4EA35A6669}" type="slidenum">
              <a:t>27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84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48DB84C-197E-4AC8-A8A9-4F8DBD450BA5}" type="slidenum">
              <a:t>28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9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DD6457-BB28-4EC1-8148-7A6AE790EB73}" type="slidenum">
              <a:t>29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Photo by ROMBO: https://www.pexels.com/photo/measuring-guitar-pick-3988555/</a:t>
            </a:r>
          </a:p>
        </p:txBody>
      </p:sp>
    </p:spTree>
    <p:extLst>
      <p:ext uri="{BB962C8B-B14F-4D97-AF65-F5344CB8AC3E}">
        <p14:creationId xmlns:p14="http://schemas.microsoft.com/office/powerpoint/2010/main" val="1365198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73E74E-243D-4549-9683-2B736396C9F3}" type="slidenum">
              <a:t>30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Vintage scale with pear:</a:t>
            </a:r>
          </a:p>
          <a:p>
            <a:pPr lvl="0"/>
            <a:r>
              <a:rPr lang="sk-SK"/>
              <a:t>	Photo by  JJ Jordan on Pexels</a:t>
            </a:r>
          </a:p>
          <a:p>
            <a:pPr lvl="0"/>
            <a:endParaRPr lang="sk-SK"/>
          </a:p>
          <a:p>
            <a:pPr lvl="0"/>
            <a:r>
              <a:rPr lang="sk-SK"/>
              <a:t>Yellow Russian Scale:</a:t>
            </a:r>
          </a:p>
          <a:p>
            <a:pPr lvl="0"/>
            <a:r>
              <a:rPr lang="sk-SK"/>
              <a:t>	Photo by Venyamin Koretskiy on Unsplash</a:t>
            </a:r>
          </a:p>
          <a:p>
            <a:pPr lvl="0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0832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28225-5956-F63B-E207-35806A83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B3DE4F-2617-3E0A-BD9C-C19A3C65A7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3</a:t>
            </a:fld>
            <a:endParaRPr lang="sk-SK" altLang="en-US"/>
          </a:p>
        </p:txBody>
      </p:sp>
      <p:sp>
        <p:nvSpPr>
          <p:cNvPr id="112641" name="Rectangle 1">
            <a:extLst>
              <a:ext uri="{FF2B5EF4-FFF2-40B4-BE49-F238E27FC236}">
                <a16:creationId xmlns:a16="http://schemas.microsoft.com/office/drawing/2014/main" id="{AD6F215D-4191-70AE-EDEC-F47BCB33690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84A0BE8-6CE6-7256-5182-8FBB895489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171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67B0A41-A683-481A-B441-A5EBBBC21091}" type="slidenum">
              <a:t>31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Space:</a:t>
            </a:r>
            <a:br>
              <a:rPr lang="sk-SK"/>
            </a:br>
            <a:r>
              <a:rPr lang="sk-SK"/>
              <a:t>https://www.nasa.gov/centers/marshall/history/this-week-in-nasa-history-spacelab-2-launches-july-29-1985.html</a:t>
            </a:r>
          </a:p>
          <a:p>
            <a:pPr lvl="0"/>
            <a:endParaRPr lang="sk-SK"/>
          </a:p>
          <a:p>
            <a:pPr lvl="0"/>
            <a:r>
              <a:rPr lang="sk-SK"/>
              <a:t>Spacelab board vacuum cleaner caused the EMI problems (during the tests on Earth), but this problem was solved soon.</a:t>
            </a:r>
          </a:p>
          <a:p>
            <a:pPr lvl="0"/>
            <a:br>
              <a:rPr lang="sk-SK"/>
            </a:br>
            <a:r>
              <a:rPr lang="sk-SK"/>
              <a:t>Wheelchair: Photo by Jon Tyson on &lt;a href="https://unsplash.com/s/photos/wheelchair?utm_source=unsplash&amp;utm_medium=referral&amp;utm_content=creditCopyText"&gt;Unsplash&lt;/a&gt;</a:t>
            </a:r>
          </a:p>
          <a:p>
            <a:pPr lvl="0"/>
            <a:r>
              <a:rPr lang="sk-SK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73518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495257-C3FD-410D-AD05-8552140551AF}" type="slidenum">
              <a:t>32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5624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629D50-283A-4ABC-A7F1-5741193C8964}" type="slidenum">
              <a:t>33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13334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7D4B93-7363-4DD0-AD5A-2EE4C0149A90}" type="slidenum">
              <a:t>34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2398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53F14C-60CE-45E8-8B2C-86ADDB98C738}" type="slidenum">
              <a:t>35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Subjektívne:</a:t>
            </a:r>
          </a:p>
          <a:p>
            <a:pPr lvl="0"/>
            <a:endParaRPr lang="sk-SK"/>
          </a:p>
          <a:p>
            <a:pPr lvl="0"/>
            <a:r>
              <a:rPr lang="sk-SK"/>
              <a:t>napr. drsnosť, lesk, farba - v automobilovom priemysle často rukou obchádzajú hrany</a:t>
            </a:r>
            <a:br>
              <a:rPr lang="sk-SK"/>
            </a:br>
            <a:br>
              <a:rPr lang="sk-SK"/>
            </a:br>
            <a:r>
              <a:rPr lang="sk-SK"/>
              <a:t>Objektívne: prevažná vúčšina pomocou meradiel</a:t>
            </a:r>
          </a:p>
        </p:txBody>
      </p:sp>
    </p:spTree>
    <p:extLst>
      <p:ext uri="{BB962C8B-B14F-4D97-AF65-F5344CB8AC3E}">
        <p14:creationId xmlns:p14="http://schemas.microsoft.com/office/powerpoint/2010/main" val="3706830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F2105EE-38A9-424D-A7B5-49067F1AA79D}" type="slidenum">
              <a:t>36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Subjektívne:</a:t>
            </a:r>
          </a:p>
          <a:p>
            <a:pPr lvl="0"/>
            <a:endParaRPr lang="sk-SK"/>
          </a:p>
          <a:p>
            <a:pPr lvl="0"/>
            <a:r>
              <a:rPr lang="sk-SK"/>
              <a:t>napr. drsnosť, lesk, farba - v automobilovom priemysle často rukou obchádzajú hrany</a:t>
            </a:r>
            <a:br>
              <a:rPr lang="sk-SK"/>
            </a:br>
            <a:br>
              <a:rPr lang="sk-SK"/>
            </a:br>
            <a:r>
              <a:rPr lang="sk-SK"/>
              <a:t>Objektívne: prevažná vúčšina pomocou meradiel</a:t>
            </a:r>
          </a:p>
        </p:txBody>
      </p:sp>
    </p:spTree>
    <p:extLst>
      <p:ext uri="{BB962C8B-B14F-4D97-AF65-F5344CB8AC3E}">
        <p14:creationId xmlns:p14="http://schemas.microsoft.com/office/powerpoint/2010/main" val="414908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17AB9AE-96F1-486A-A20B-2C4C7072E6E1}" type="slidenum">
              <a:t>37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5186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EA1E7F-A7EA-4BFC-AB30-856164C6603A}" type="slidenum">
              <a:t>38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2886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530D10-A03F-4EC6-A4A6-F6A0693000B2}" type="slidenum">
              <a:t>39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69491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923AE-4118-8120-0144-D0ED7AB1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E175C0A-C869-72E6-140C-398530872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B2B47F2-4B05-8C5A-A9B1-9965136B3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https://control.com/textbook/closed-loop-control/digital-pid-controllers/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1FAF672-2D46-1AF6-7853-29FA58CD848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40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5730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 </a:t>
            </a:r>
            <a:r>
              <a:rPr lang="en-US" altLang="en-US" dirty="0" err="1"/>
              <a:t>kto</a:t>
            </a:r>
            <a:r>
              <a:rPr lang="en-US" altLang="en-US" dirty="0"/>
              <a:t> </a:t>
            </a:r>
            <a:r>
              <a:rPr lang="en-US" altLang="en-US" dirty="0" err="1"/>
              <a:t>ste</a:t>
            </a:r>
            <a:r>
              <a:rPr lang="en-US" altLang="en-US" dirty="0"/>
              <a:t> </a:t>
            </a:r>
            <a:r>
              <a:rPr lang="en-US" altLang="en-US" dirty="0" err="1"/>
              <a:t>vy</a:t>
            </a:r>
            <a:r>
              <a:rPr lang="en-US" altLang="en-US" dirty="0"/>
              <a:t>? </a:t>
            </a:r>
            <a:r>
              <a:rPr lang="en-US" altLang="en-US" dirty="0" err="1"/>
              <a:t>Zoznamovanie</a:t>
            </a:r>
            <a:r>
              <a:rPr lang="en-US" altLang="en-US" dirty="0"/>
              <a:t>: </a:t>
            </a:r>
          </a:p>
          <a:p>
            <a:r>
              <a:rPr lang="en-US" altLang="en-US" dirty="0"/>
              <a:t>- </a:t>
            </a:r>
            <a:r>
              <a:rPr lang="en-US" altLang="en-US" dirty="0" err="1"/>
              <a:t>Kolko</a:t>
            </a:r>
            <a:r>
              <a:rPr lang="en-US" altLang="en-US" dirty="0"/>
              <a:t> vas je </a:t>
            </a:r>
            <a:r>
              <a:rPr lang="en-US" altLang="en-US" dirty="0" err="1"/>
              <a:t>absolventov</a:t>
            </a:r>
            <a:r>
              <a:rPr lang="en-US" altLang="en-US" dirty="0"/>
              <a:t> AME? </a:t>
            </a:r>
            <a:r>
              <a:rPr lang="en-US" altLang="en-US" dirty="0" err="1"/>
              <a:t>Kolko</a:t>
            </a:r>
            <a:r>
              <a:rPr lang="en-US" altLang="en-US" dirty="0"/>
              <a:t> je z API? </a:t>
            </a:r>
            <a:r>
              <a:rPr lang="en-US" altLang="en-US" dirty="0" err="1"/>
              <a:t>Kolko</a:t>
            </a:r>
            <a:r>
              <a:rPr lang="en-US" altLang="en-US" dirty="0"/>
              <a:t> je </a:t>
            </a:r>
            <a:r>
              <a:rPr lang="en-US" altLang="en-US" dirty="0" err="1"/>
              <a:t>mimo</a:t>
            </a:r>
            <a:r>
              <a:rPr lang="en-US" altLang="en-US" dirty="0"/>
              <a:t> FEI?</a:t>
            </a:r>
            <a:br>
              <a:rPr lang="en-US" altLang="en-US" dirty="0"/>
            </a:br>
            <a:r>
              <a:rPr lang="en-US" altLang="en-US" dirty="0"/>
              <a:t>-    </a:t>
            </a:r>
            <a:r>
              <a:rPr lang="en-US" altLang="en-US" dirty="0" err="1"/>
              <a:t>Kto</a:t>
            </a:r>
            <a:r>
              <a:rPr lang="en-US" altLang="en-US" dirty="0"/>
              <a:t> je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lavak</a:t>
            </a:r>
            <a:r>
              <a:rPr lang="en-US" altLang="en-US" baseline="0" dirty="0"/>
              <a:t>? 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err="1"/>
              <a:t>Kto</a:t>
            </a:r>
            <a:r>
              <a:rPr lang="en-US" altLang="en-US" baseline="0" dirty="0"/>
              <a:t> je </a:t>
            </a:r>
            <a:r>
              <a:rPr lang="en-US" altLang="en-US" baseline="0" dirty="0" err="1"/>
              <a:t>vychodniar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Zahorak</a:t>
            </a:r>
            <a:r>
              <a:rPr lang="en-US" alt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dirty="0" err="1"/>
              <a:t>Kto</a:t>
            </a:r>
            <a:r>
              <a:rPr lang="en-US" altLang="en-US" dirty="0"/>
              <a:t> </a:t>
            </a:r>
            <a:r>
              <a:rPr lang="en-US" altLang="en-US" dirty="0" err="1"/>
              <a:t>sa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nenarodil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Slovensku</a:t>
            </a:r>
            <a:r>
              <a:rPr lang="en-US" alt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err="1"/>
              <a:t>Kto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za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posledny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mesiac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precital</a:t>
            </a:r>
            <a:r>
              <a:rPr lang="en-US" altLang="en-US" baseline="0" dirty="0"/>
              <a:t> aspon 1 </a:t>
            </a:r>
            <a:r>
              <a:rPr lang="en-US" altLang="en-US" baseline="0" dirty="0" err="1"/>
              <a:t>knihu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Odbornu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Beletriu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SciFi</a:t>
            </a:r>
            <a:r>
              <a:rPr lang="en-US" alt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err="1"/>
              <a:t>Kto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si</a:t>
            </a:r>
            <a:r>
              <a:rPr lang="en-US" altLang="en-US" baseline="0" dirty="0"/>
              <a:t> uz </a:t>
            </a:r>
            <a:r>
              <a:rPr lang="en-US" altLang="en-US" baseline="0" dirty="0" err="1"/>
              <a:t>postavil</a:t>
            </a:r>
            <a:r>
              <a:rPr lang="en-US" altLang="en-US" baseline="0" dirty="0"/>
              <a:t> nejake </a:t>
            </a:r>
            <a:r>
              <a:rPr lang="en-US" altLang="en-US" baseline="0" dirty="0" err="1"/>
              <a:t>elektronicke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zariadenie</a:t>
            </a:r>
            <a:r>
              <a:rPr lang="en-US" altLang="en-US" baseline="0" dirty="0"/>
              <a:t> (</a:t>
            </a:r>
            <a:r>
              <a:rPr lang="en-US" altLang="en-US" baseline="0" dirty="0" err="1"/>
              <a:t>zosilovac</a:t>
            </a:r>
            <a:r>
              <a:rPr lang="en-US" altLang="en-US" baseline="0" dirty="0"/>
              <a:t>, Arduino.,,,)?</a:t>
            </a:r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2724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C5A9A-BAC3-75D4-AEB0-A52A3929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30BF4BAD-E8E8-7452-27B0-DBB8E6B04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0D2C98E-5F10-3895-B756-E5058E024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https://control.com/textbook/closed-loop-control/digital-pid-controllers/</a:t>
            </a:r>
            <a:br>
              <a:rPr lang="en-US" dirty="0"/>
            </a:br>
            <a:r>
              <a:rPr lang="en-US" dirty="0"/>
              <a:t>Standards: https://www.rishabheng.com/blog/p-and-id-instrument-symbols/</a:t>
            </a:r>
          </a:p>
          <a:p>
            <a:r>
              <a:rPr lang="en-US" dirty="0"/>
              <a:t>https://control.com/textbook/instrumentation-documents/instrument-and-process-equipment-symbols/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7FCA7D8-2D5C-7586-B2F0-5E7D0667B8A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41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903666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1A94F0-2C2E-44B0-BFFB-2468E5A15008}" type="slidenum">
              <a:t>43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8547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E85349-58DF-4FA4-A099-4177426DD383}" type="slidenum">
              <a:t>44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86890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1C8915-1363-464B-B514-711D91E00667}" type="slidenum">
              <a:t>45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Skúšobné laboratórium EMC na FEI STU v Bratislave</a:t>
            </a:r>
          </a:p>
        </p:txBody>
      </p:sp>
    </p:spTree>
    <p:extLst>
      <p:ext uri="{BB962C8B-B14F-4D97-AF65-F5344CB8AC3E}">
        <p14:creationId xmlns:p14="http://schemas.microsoft.com/office/powerpoint/2010/main" val="2384860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225DE1-0637-475A-A3FA-40012AF0ADDE}" type="slidenum">
              <a:rPr lang="sk-SK" altLang="en-US"/>
              <a:pPr/>
              <a:t>46</a:t>
            </a:fld>
            <a:endParaRPr lang="sk-SK" altLang="en-US"/>
          </a:p>
        </p:txBody>
      </p:sp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FB1434D7-2095-4598-855D-B08A4257CA8C}" type="slidenum">
              <a:rPr lang="sk-SK" altLang="en-US" sz="1400">
                <a:latin typeface="Times New Roman" panose="02020603050405020304" pitchFamily="18" charset="0"/>
                <a:cs typeface="Lucida Sans Unicode" panose="020B0602030504020204" pitchFamily="34" charset="0"/>
              </a:rPr>
              <a:pPr algn="r">
                <a:lnSpc>
                  <a:spcPct val="100000"/>
                </a:lnSpc>
              </a:pPr>
              <a:t>46</a:t>
            </a:fld>
            <a:endParaRPr lang="sk-SK" altLang="en-US" sz="1400"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7101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115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C57833-249A-4A75-869B-44B11D9896E9}" type="slidenum">
              <a:rPr lang="sk-SK" altLang="en-US"/>
              <a:pPr/>
              <a:t>5</a:t>
            </a:fld>
            <a:endParaRPr lang="sk-SK" altLang="en-US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err="1"/>
              <a:t>Podmienkou</a:t>
            </a:r>
            <a:r>
              <a:rPr lang="en-US" dirty="0"/>
              <a:t> </a:t>
            </a:r>
            <a:r>
              <a:rPr lang="en-US" dirty="0" err="1"/>
              <a:t>absolvovania</a:t>
            </a:r>
            <a:r>
              <a:rPr lang="en-US" dirty="0"/>
              <a:t> </a:t>
            </a:r>
            <a:r>
              <a:rPr lang="en-US" dirty="0" err="1"/>
              <a:t>predmetu</a:t>
            </a:r>
            <a:r>
              <a:rPr lang="en-US" dirty="0"/>
              <a:t> je </a:t>
            </a:r>
            <a:r>
              <a:rPr lang="en-US" dirty="0" err="1"/>
              <a:t>znalosť</a:t>
            </a:r>
            <a:r>
              <a:rPr lang="en-US" dirty="0"/>
              <a:t> </a:t>
            </a:r>
            <a:r>
              <a:rPr lang="en-US" dirty="0" err="1"/>
              <a:t>odprezentovanej</a:t>
            </a:r>
            <a:r>
              <a:rPr lang="en-US" dirty="0"/>
              <a:t> </a:t>
            </a:r>
            <a:r>
              <a:rPr lang="en-US" dirty="0" err="1"/>
              <a:t>problematiky</a:t>
            </a:r>
            <a:r>
              <a:rPr lang="en-US" dirty="0"/>
              <a:t> z </a:t>
            </a:r>
            <a:r>
              <a:rPr lang="en-US" dirty="0" err="1"/>
              <a:t>prednášok</a:t>
            </a:r>
            <a:r>
              <a:rPr lang="en-US" dirty="0"/>
              <a:t> a </a:t>
            </a:r>
            <a:r>
              <a:rPr lang="en-US" dirty="0" err="1"/>
              <a:t>cvičení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získanie</a:t>
            </a:r>
            <a:r>
              <a:rPr lang="en-US" dirty="0"/>
              <a:t> </a:t>
            </a:r>
            <a:r>
              <a:rPr lang="en-US" dirty="0" err="1"/>
              <a:t>zápočtu</a:t>
            </a:r>
            <a:r>
              <a:rPr lang="en-US" dirty="0"/>
              <a:t> z </a:t>
            </a:r>
            <a:r>
              <a:rPr lang="en-US" dirty="0" err="1"/>
              <a:t>cvičení</a:t>
            </a:r>
            <a:r>
              <a:rPr lang="en-US" dirty="0"/>
              <a:t> </a:t>
            </a:r>
            <a:r>
              <a:rPr lang="en-US" dirty="0" err="1"/>
              <a:t>spolu</a:t>
            </a:r>
            <a:r>
              <a:rPr lang="en-US" dirty="0"/>
              <a:t> s </a:t>
            </a:r>
            <a:r>
              <a:rPr lang="en-US" dirty="0" err="1"/>
              <a:t>úspešným</a:t>
            </a:r>
            <a:r>
              <a:rPr lang="en-US" dirty="0"/>
              <a:t> </a:t>
            </a:r>
            <a:r>
              <a:rPr lang="en-US" dirty="0" err="1"/>
              <a:t>absolvovaním</a:t>
            </a:r>
            <a:r>
              <a:rPr lang="en-US" dirty="0"/>
              <a:t> </a:t>
            </a:r>
            <a:r>
              <a:rPr lang="en-US" dirty="0" err="1"/>
              <a:t>záverečnej</a:t>
            </a:r>
            <a:r>
              <a:rPr lang="en-US" dirty="0"/>
              <a:t> </a:t>
            </a:r>
            <a:r>
              <a:rPr lang="en-US" dirty="0" err="1"/>
              <a:t>písomnej</a:t>
            </a:r>
            <a:r>
              <a:rPr lang="en-US" dirty="0"/>
              <a:t> </a:t>
            </a:r>
            <a:r>
              <a:rPr lang="en-US" dirty="0" err="1"/>
              <a:t>skúšky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Podmienkou</a:t>
            </a:r>
            <a:r>
              <a:rPr lang="en-US" dirty="0"/>
              <a:t> </a:t>
            </a:r>
            <a:r>
              <a:rPr lang="en-US" dirty="0" err="1"/>
              <a:t>udelenia</a:t>
            </a:r>
            <a:r>
              <a:rPr lang="en-US" dirty="0"/>
              <a:t> </a:t>
            </a:r>
            <a:r>
              <a:rPr lang="en-US" dirty="0" err="1"/>
              <a:t>zápočtu</a:t>
            </a:r>
            <a:r>
              <a:rPr lang="en-US" dirty="0"/>
              <a:t> je </a:t>
            </a:r>
            <a:r>
              <a:rPr lang="en-US" dirty="0" err="1"/>
              <a:t>absolvovanie</a:t>
            </a:r>
            <a:r>
              <a:rPr lang="en-US" dirty="0"/>
              <a:t> </a:t>
            </a:r>
            <a:r>
              <a:rPr lang="en-US" dirty="0" err="1"/>
              <a:t>všetkých</a:t>
            </a:r>
            <a:r>
              <a:rPr lang="en-US" dirty="0"/>
              <a:t> </a:t>
            </a:r>
            <a:r>
              <a:rPr lang="en-US" dirty="0" err="1"/>
              <a:t>cvičení</a:t>
            </a:r>
            <a:r>
              <a:rPr lang="en-US" dirty="0"/>
              <a:t> (max. 1 </a:t>
            </a:r>
            <a:r>
              <a:rPr lang="en-US" dirty="0" err="1"/>
              <a:t>ospravedlnená</a:t>
            </a:r>
            <a:r>
              <a:rPr lang="en-US" dirty="0"/>
              <a:t> </a:t>
            </a:r>
            <a:r>
              <a:rPr lang="en-US" dirty="0" err="1"/>
              <a:t>neúčasť</a:t>
            </a:r>
            <a:r>
              <a:rPr lang="en-US" dirty="0"/>
              <a:t>) a </a:t>
            </a:r>
          </a:p>
          <a:p>
            <a:r>
              <a:rPr lang="en-US" dirty="0" err="1"/>
              <a:t>odovzdanie</a:t>
            </a:r>
            <a:r>
              <a:rPr lang="en-US" dirty="0"/>
              <a:t> </a:t>
            </a:r>
            <a:r>
              <a:rPr lang="en-US" dirty="0" err="1"/>
              <a:t>protokolov</a:t>
            </a:r>
            <a:r>
              <a:rPr lang="en-US" dirty="0"/>
              <a:t> z </a:t>
            </a:r>
            <a:r>
              <a:rPr lang="en-US" dirty="0" err="1"/>
              <a:t>meraní</a:t>
            </a:r>
            <a:r>
              <a:rPr lang="en-US" dirty="0"/>
              <a:t> (15%), </a:t>
            </a:r>
          </a:p>
          <a:p>
            <a:r>
              <a:rPr lang="en-US" dirty="0" err="1"/>
              <a:t>verejné</a:t>
            </a:r>
            <a:r>
              <a:rPr lang="en-US" dirty="0"/>
              <a:t> </a:t>
            </a:r>
            <a:r>
              <a:rPr lang="en-US" dirty="0" err="1"/>
              <a:t>odprezentovanie</a:t>
            </a:r>
            <a:r>
              <a:rPr lang="en-US" dirty="0"/>
              <a:t> </a:t>
            </a:r>
            <a:r>
              <a:rPr lang="en-US" dirty="0" err="1"/>
              <a:t>referátu</a:t>
            </a:r>
            <a:r>
              <a:rPr lang="en-US" dirty="0"/>
              <a:t> (10%), </a:t>
            </a:r>
          </a:p>
          <a:p>
            <a:r>
              <a:rPr lang="en-US" dirty="0" err="1"/>
              <a:t>vypracovanie</a:t>
            </a:r>
            <a:r>
              <a:rPr lang="en-US" dirty="0"/>
              <a:t> </a:t>
            </a:r>
            <a:r>
              <a:rPr lang="en-US" dirty="0" err="1"/>
              <a:t>domácich</a:t>
            </a:r>
            <a:r>
              <a:rPr lang="en-US" dirty="0"/>
              <a:t> </a:t>
            </a:r>
            <a:r>
              <a:rPr lang="en-US" dirty="0" err="1"/>
              <a:t>úloh</a:t>
            </a:r>
            <a:r>
              <a:rPr lang="en-US" dirty="0"/>
              <a:t> (10%). </a:t>
            </a:r>
          </a:p>
          <a:p>
            <a:r>
              <a:rPr lang="en-US" dirty="0" err="1"/>
              <a:t>Študent</a:t>
            </a:r>
            <a:r>
              <a:rPr lang="en-US" dirty="0"/>
              <a:t> </a:t>
            </a:r>
            <a:r>
              <a:rPr lang="en-US" dirty="0" err="1"/>
              <a:t>vypracúva</a:t>
            </a:r>
            <a:r>
              <a:rPr lang="en-US" dirty="0"/>
              <a:t> </a:t>
            </a:r>
            <a:r>
              <a:rPr lang="en-US" dirty="0" err="1"/>
              <a:t>individuálny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vybranú</a:t>
            </a:r>
            <a:r>
              <a:rPr lang="en-US" dirty="0"/>
              <a:t> </a:t>
            </a:r>
            <a:r>
              <a:rPr lang="en-US" dirty="0" err="1"/>
              <a:t>tému</a:t>
            </a:r>
            <a:r>
              <a:rPr lang="en-US" dirty="0"/>
              <a:t> z </a:t>
            </a:r>
            <a:r>
              <a:rPr lang="en-US" dirty="0" err="1"/>
              <a:t>obsahového</a:t>
            </a:r>
            <a:r>
              <a:rPr lang="en-US" dirty="0"/>
              <a:t> </a:t>
            </a:r>
            <a:r>
              <a:rPr lang="en-US" dirty="0" err="1"/>
              <a:t>zamerania</a:t>
            </a:r>
            <a:r>
              <a:rPr lang="en-US" dirty="0"/>
              <a:t> </a:t>
            </a:r>
            <a:r>
              <a:rPr lang="en-US" dirty="0" err="1"/>
              <a:t>predmetu</a:t>
            </a:r>
            <a:r>
              <a:rPr lang="en-US" dirty="0"/>
              <a:t> (15%).</a:t>
            </a:r>
          </a:p>
          <a:p>
            <a:r>
              <a:rPr lang="en-US" dirty="0"/>
              <a:t> </a:t>
            </a:r>
            <a:r>
              <a:rPr lang="en-US" dirty="0" err="1"/>
              <a:t>Kredity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neudelia</a:t>
            </a:r>
            <a:r>
              <a:rPr lang="en-US" dirty="0"/>
              <a:t> </a:t>
            </a:r>
            <a:r>
              <a:rPr lang="en-US" dirty="0" err="1"/>
              <a:t>študentovi</a:t>
            </a:r>
            <a:r>
              <a:rPr lang="en-US" dirty="0"/>
              <a:t>, </a:t>
            </a:r>
            <a:r>
              <a:rPr lang="en-US" dirty="0" err="1"/>
              <a:t>ktorý</a:t>
            </a:r>
            <a:r>
              <a:rPr lang="en-US" dirty="0"/>
              <a:t> z </a:t>
            </a:r>
            <a:r>
              <a:rPr lang="en-US" dirty="0" err="1"/>
              <a:t>niektorej</a:t>
            </a:r>
            <a:r>
              <a:rPr lang="en-US" dirty="0"/>
              <a:t> </a:t>
            </a:r>
            <a:r>
              <a:rPr lang="en-US" dirty="0" err="1"/>
              <a:t>hodnotenej</a:t>
            </a:r>
            <a:r>
              <a:rPr lang="en-US" dirty="0"/>
              <a:t> </a:t>
            </a:r>
            <a:r>
              <a:rPr lang="en-US" dirty="0" err="1"/>
              <a:t>časti</a:t>
            </a:r>
            <a:r>
              <a:rPr lang="en-US" dirty="0"/>
              <a:t> </a:t>
            </a:r>
            <a:r>
              <a:rPr lang="en-US" dirty="0" err="1"/>
              <a:t>získa</a:t>
            </a:r>
            <a:r>
              <a:rPr lang="en-US" dirty="0"/>
              <a:t> </a:t>
            </a:r>
            <a:r>
              <a:rPr lang="en-US" dirty="0" err="1"/>
              <a:t>menej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30% </a:t>
            </a:r>
            <a:r>
              <a:rPr lang="en-US" dirty="0" err="1"/>
              <a:t>bodov</a:t>
            </a:r>
            <a:r>
              <a:rPr lang="en-US" dirty="0"/>
              <a:t>. </a:t>
            </a:r>
            <a:r>
              <a:rPr lang="en-US" dirty="0" err="1"/>
              <a:t>Výsledné</a:t>
            </a:r>
            <a:r>
              <a:rPr lang="en-US" dirty="0"/>
              <a:t> </a:t>
            </a:r>
            <a:r>
              <a:rPr lang="en-US" dirty="0" err="1"/>
              <a:t>hodnotenie</a:t>
            </a:r>
            <a:r>
              <a:rPr lang="en-US" dirty="0"/>
              <a:t> A-E </a:t>
            </a:r>
            <a:r>
              <a:rPr lang="en-US" dirty="0" err="1"/>
              <a:t>podľa</a:t>
            </a:r>
            <a:r>
              <a:rPr lang="en-US" dirty="0"/>
              <a:t> </a:t>
            </a:r>
            <a:r>
              <a:rPr lang="en-US" dirty="0" err="1"/>
              <a:t>klasifikačnej</a:t>
            </a:r>
            <a:r>
              <a:rPr lang="en-US" dirty="0"/>
              <a:t> </a:t>
            </a:r>
            <a:r>
              <a:rPr lang="en-US" dirty="0" err="1"/>
              <a:t>stupnice</a:t>
            </a:r>
            <a:r>
              <a:rPr lang="en-US" dirty="0"/>
              <a:t> FEI STU.</a:t>
            </a:r>
            <a:br>
              <a:rPr lang="en-US" dirty="0"/>
            </a:br>
            <a:r>
              <a:rPr lang="en-US" dirty="0"/>
              <a:t> 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6C8EDF-F200-47D4-A7B9-86228ED1A4DC}" type="slidenum">
              <a:rPr lang="sk-SK" altLang="en-US"/>
              <a:pPr/>
              <a:t>6</a:t>
            </a:fld>
            <a:endParaRPr lang="sk-SK" altLang="en-US"/>
          </a:p>
        </p:txBody>
      </p:sp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A2C1A2A-3D08-49FC-A4F8-01E219FEFF97}" type="slidenum">
              <a:t>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9075" y="803275"/>
            <a:ext cx="7121525" cy="40068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160"/>
            <a:ext cx="6048720" cy="4811400"/>
          </a:xfrm>
        </p:spPr>
        <p:txBody>
          <a:bodyPr wrap="square" lIns="93240" tIns="46440" rIns="93240" bIns="46440" anchor="t" anchorCtr="0">
            <a:noAutofit/>
          </a:bodyPr>
          <a:lstStyle/>
          <a:p>
            <a:endParaRPr lang="en-US" sz="2810" dirty="0">
              <a:ea typeface="Microsoft YaHei" pitchFamily="2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4281840" y="10156320"/>
            <a:ext cx="3276359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3240" tIns="46440" rIns="93240" bIns="46440" anchor="b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B5567EF-4638-4A7D-BE98-4990513019C7}" type="slidenum">
              <a:t>7</a:t>
            </a:fld>
            <a:endParaRPr lang="sk-SK" sz="1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1079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0AB67EE-A30E-4683-A20A-34C9A8DB933D}" type="slidenum">
              <a:t>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7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3FD7395-7C25-42B8-A28A-8EA857370119}" type="slidenum">
              <a:t>9</a:t>
            </a:fld>
            <a:endParaRPr lang="en-US"/>
          </a:p>
        </p:txBody>
      </p:sp>
      <p:sp>
        <p:nvSpPr>
          <p:cNvPr id="2" name="Zástupný symbol obrazu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01688"/>
            <a:ext cx="7129463" cy="40100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oznámok 2"/>
          <p:cNvSpPr txBox="1">
            <a:spLocks noGrp="1"/>
          </p:cNvSpPr>
          <p:nvPr>
            <p:ph type="body" sz="quarter" idx="1"/>
          </p:nvPr>
        </p:nvSpPr>
        <p:spPr>
          <a:xfrm>
            <a:off x="277200" y="3808800"/>
            <a:ext cx="9525599" cy="3608280"/>
          </a:xfrm>
        </p:spPr>
        <p:txBody>
          <a:bodyPr wrap="square" lIns="91440" tIns="45720" rIns="91440" bIns="45720" anchor="t" anchorCtr="0">
            <a:noAutofit/>
          </a:bodyPr>
          <a:lstStyle/>
          <a:p>
            <a:pPr marL="0" lvl="0" indent="0" algn="just" hangingPunct="1"/>
            <a:endParaRPr lang="sk-SK" sz="1800" dirty="0">
              <a:solidFill>
                <a:srgbClr val="000000"/>
              </a:solidFill>
              <a:latin typeface="Calibri" pitchFamily="18"/>
              <a:ea typeface="Microsoft YaHei" pitchFamily="2"/>
            </a:endParaRPr>
          </a:p>
        </p:txBody>
      </p:sp>
      <p:sp>
        <p:nvSpPr>
          <p:cNvPr id="4" name="Zástupný symbol čísla snímky 3"/>
          <p:cNvSpPr txBox="1"/>
          <p:nvPr/>
        </p:nvSpPr>
        <p:spPr>
          <a:xfrm>
            <a:off x="4282200" y="10155600"/>
            <a:ext cx="3276000" cy="53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C8D8815-99FD-43DE-BF3D-845E1DF0664F}" type="slidenum">
              <a:t>9</a:t>
            </a:fld>
            <a:endParaRPr lang="sk-SK" sz="1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560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9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63881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63881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2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1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170613" y="1604963"/>
            <a:ext cx="5410200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6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530740-CDF2-4070-8C34-5B379F50AF0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2947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E41F12-C7FD-41D9-9C39-5339BBF01D5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69614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4DB1C7-42B1-4EE7-BD03-C14D0E0D567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5036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02E95F-AE63-4C21-A0BF-923B44CF2A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329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17DE1E-A5AA-4081-BE37-231FE5F9F8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91287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59301F-2A50-434E-9EE4-35A49A14E6B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1173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3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107D15-2BD7-4A9F-AED0-52E3893F2AA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07036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55D2D2-B42E-4714-89F3-F65F9B9423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6470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051D1F-EC55-447C-B1BA-15CC63A6185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3802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4885BD-0BB8-4D03-B6B3-82EBEED4CDE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6268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723C72-BB97-4104-BA8B-C67ED6A83EC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36761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2F8855-DFF2-4CCA-9A59-D007DBC1036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470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38DED6-5670-48FD-9903-4AA2723045A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82088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4610A3-9DB3-4D6C-9A12-0533538638A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20886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D246BC-F0D1-4E39-9D9F-103CCCFD127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75012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DD2DC1-004C-4A50-9656-D8EA9CEA7B5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619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182894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3CB41C9-71D1-4C5F-B60A-3FB4254F4D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74995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0D628D-9BAF-4ECD-8B1D-BD2C541F42D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3075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162FD8-C27A-45ED-9CBF-ED747D14FBE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24060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CE975F-9348-4016-8724-9A50E19A2DF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1790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CF7D84-FB42-4316-87B6-8D1A38F51E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88559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DC830A-CDA4-43D8-B6AF-90D4F7A55B8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1977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1B9643-1E80-4532-9B43-CDAF13A776B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59228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FA8355-1DD2-40B6-A124-7FA61102063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39688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8C4B52-9B54-4E01-BA8D-367B840C20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33339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C057B1-21E4-47B1-A17E-FC2667654D0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4082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85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FEFD98B-5813-43FF-AA93-0A7ABC1E683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1973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53F070-360A-4CEA-82E6-17A342DB446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31980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C3577A-1D7E-4992-98BD-9F6301F4170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35975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501F31-802D-4B43-8A18-5A0C5BA0728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30546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71CEC7-1837-4070-8D17-4B698DB2C23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43292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C5502B-3C03-47AF-BE42-55B68B6ED36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71521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2E846F-F649-4DCE-88C9-9480FCC0AC9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16970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4D79DD-FFDE-42FF-AB15-20C1B54DA0E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7876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21EA300-7775-4E49-B8A7-0E23E636DBC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19612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2575AB-F401-4AE6-A2B8-ECB186077A0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6231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4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5BC28E-04E6-41BF-9AA4-B6D07926D71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57144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8" name="Zástupný objekt pre číslo snímky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04643C-DDA1-4CA6-9614-D7A78DFDA46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83507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655EE5-9EFF-4892-B08B-4F06DF00CEB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49191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7D82B57-B31C-4F2E-9585-D71ECCA03F6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42135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CF3B20-CA75-4F45-8DB8-87D955CDA44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684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D7A3CE-89C2-487A-94F0-66DBD196067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29043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DF0FBF-FD2F-425E-8FC5-D0C325F2394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099333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900AD8-8373-40D7-8A00-F9A71C38E6E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1324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9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61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4600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52630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  <p:sldLayoutId id="2147483709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Upravte štýly predlohy textu</a:t>
            </a: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09600" y="1604963"/>
            <a:ext cx="10972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ts val="1413"/>
              </a:spcAft>
            </a:pPr>
            <a:r>
              <a:rPr lang="sk-SK" altLang="en-US" sz="3200"/>
              <a:t>Upraviť štýly predlohy textu</a:t>
            </a:r>
            <a:br>
              <a:rPr lang="sk-SK" altLang="en-US" sz="3200"/>
            </a:br>
            <a:r>
              <a:rPr lang="sk-SK" altLang="en-US" sz="2400">
                <a:latin typeface="Calibri" panose="020F0502020204030204" pitchFamily="34" charset="0"/>
              </a:rPr>
              <a:t>Druhá úroveň</a:t>
            </a:r>
            <a:br>
              <a:rPr lang="sk-SK" altLang="en-US" sz="2400">
                <a:latin typeface="Calibri" panose="020F0502020204030204" pitchFamily="34" charset="0"/>
              </a:rPr>
            </a:br>
            <a:r>
              <a:rPr lang="sk-SK" altLang="en-US" sz="2000">
                <a:latin typeface="Calibri" panose="020F0502020204030204" pitchFamily="34" charset="0"/>
              </a:rPr>
              <a:t>Tretia úroveň</a:t>
            </a:r>
            <a:br>
              <a:rPr lang="sk-SK" altLang="en-US" sz="2000">
                <a:latin typeface="Calibri" panose="020F0502020204030204" pitchFamily="34" charset="0"/>
              </a:rPr>
            </a:br>
            <a:r>
              <a:rPr lang="sk-SK" altLang="en-US">
                <a:latin typeface="Calibri" panose="020F0502020204030204" pitchFamily="34" charset="0"/>
              </a:rPr>
              <a:t>Štvrtá úroveň</a:t>
            </a:r>
            <a:br>
              <a:rPr lang="sk-SK" altLang="en-US">
                <a:latin typeface="Calibri" panose="020F0502020204030204" pitchFamily="34" charset="0"/>
              </a:rPr>
            </a:br>
            <a:r>
              <a:rPr lang="sk-SK" altLang="en-US">
                <a:latin typeface="Calibri" panose="020F0502020204030204" pitchFamily="34" charset="0"/>
              </a:rPr>
              <a:t>Piata úroveň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09600" y="6246813"/>
            <a:ext cx="28400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168775" y="6246813"/>
            <a:ext cx="38639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0775" y="6246813"/>
            <a:ext cx="28384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BE8D074A-A70B-47E6-A72B-B99DC3B666D2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Upravte štýly predlohy textu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9600" y="6246813"/>
            <a:ext cx="28400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168775" y="6246813"/>
            <a:ext cx="38639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740775" y="6246813"/>
            <a:ext cx="28384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902F5585-0372-41EA-A437-D5CF494EB74F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09600" y="6246813"/>
            <a:ext cx="28400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168775" y="6246813"/>
            <a:ext cx="38639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8740775" y="6246813"/>
            <a:ext cx="28384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62C5E585-6E17-4296-95F7-034321407045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-11207750" y="4763"/>
            <a:ext cx="23383875" cy="13690600"/>
            <a:chOff x="-7060" y="3"/>
            <a:chExt cx="14730" cy="8624"/>
          </a:xfrm>
        </p:grpSpPr>
        <p:sp>
          <p:nvSpPr>
            <p:cNvPr id="5122" name="Freeform 2"/>
            <p:cNvSpPr>
              <a:spLocks noChangeArrowheads="1"/>
            </p:cNvSpPr>
            <p:nvPr/>
          </p:nvSpPr>
          <p:spPr bwMode="auto">
            <a:xfrm>
              <a:off x="4526" y="999"/>
              <a:ext cx="3144" cy="3313"/>
            </a:xfrm>
            <a:custGeom>
              <a:avLst/>
              <a:gdLst>
                <a:gd name="G0" fmla="*/ 1 0 51712"/>
                <a:gd name="G1" fmla="+- 2359 0 0"/>
                <a:gd name="G2" fmla="+- 3314 0 0"/>
                <a:gd name="G3" fmla="+- 1905 0 0"/>
                <a:gd name="G4" fmla="+- 3312 0 0"/>
                <a:gd name="G5" fmla="+- 2358 0 0"/>
                <a:gd name="G6" fmla="+- 3313 0 0"/>
                <a:gd name="G7" fmla="+- 1437 0 0"/>
                <a:gd name="G8" fmla="+- 201 0 0"/>
                <a:gd name="G9" fmla="+- 150 0 0"/>
                <a:gd name="G10" fmla="+- 366 0 0"/>
                <a:gd name="G11" fmla="+- 279 0 0"/>
                <a:gd name="G12" fmla="+- 552 0 0"/>
                <a:gd name="G13" fmla="+- 441 0 0"/>
                <a:gd name="G14" fmla="+- 732 0 0"/>
                <a:gd name="G15" fmla="+- 612 0 0"/>
                <a:gd name="G16" fmla="+- 996 0 0"/>
                <a:gd name="G17" fmla="+- 903 0 0"/>
                <a:gd name="G18" fmla="+- 1230 0 0"/>
                <a:gd name="G19" fmla="+- 1212 0 0"/>
                <a:gd name="G20" fmla="+- 1400 0 0"/>
                <a:gd name="G21" fmla="+- 1482 0 0"/>
                <a:gd name="G22" fmla="+- 1548 0 0"/>
                <a:gd name="G23" fmla="+- 1761 0 0"/>
                <a:gd name="G24" fmla="+- 1665 0 0"/>
                <a:gd name="G25" fmla="+- 2040 0 0"/>
                <a:gd name="G26" fmla="+- 1751 0 0"/>
                <a:gd name="G27" fmla="+- 2295 0 0"/>
                <a:gd name="G28" fmla="+- 1809 0 0"/>
                <a:gd name="G29" fmla="+- 2511 0 0"/>
                <a:gd name="G30" fmla="+- 1863 0 0"/>
                <a:gd name="G31" fmla="+- 2778 0 0"/>
                <a:gd name="G32" fmla="+- 1890 0 0"/>
                <a:gd name="G33" fmla="+- 3012 0 0"/>
                <a:gd name="G34" fmla="+- G2 0 G0"/>
                <a:gd name="G35" fmla="+- G1 0 G0"/>
                <a:gd name="G36" fmla="*/ G35 1 2359"/>
                <a:gd name="G37" fmla="*/ G34 1 3314"/>
                <a:gd name="G38" fmla="*/ G0 1 G36"/>
                <a:gd name="G39" fmla="*/ G1 1 G36"/>
                <a:gd name="G40" fmla="*/ G0 1 G37"/>
                <a:gd name="G41" fmla="*/ G2 1 G37"/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G38 w 2359"/>
                <a:gd name="T37" fmla="*/ G40 h 3314"/>
                <a:gd name="T38" fmla="*/ G39 w 2359"/>
                <a:gd name="T39" fmla="*/ G41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T36" t="T37" r="T38" b="T39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620250" y="6442075"/>
            <a:ext cx="2538413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11225" y="6365875"/>
            <a:ext cx="568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599613" y="6148388"/>
            <a:ext cx="253841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0" rIns="92160" bIns="0" numCol="1" anchor="b" anchorCtr="0" compatLnSpc="1">
            <a:prstTxWarp prst="textNoShape">
              <a:avLst/>
            </a:prstTxWarp>
          </a:bodyPr>
          <a:lstStyle>
            <a:lvl1pPr marL="457200" algn="r" hangingPunct="1">
              <a:lnSpc>
                <a:spcPct val="100000"/>
              </a:lnSpc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4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3AB323CA-35A1-49F1-A566-3F4BD1A2BA51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5.wmf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customXml" Target="../ink/ink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gdb.com/classroom/invite/-PV1PYr5N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/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/>
          <p:cNvSpPr/>
          <p:nvPr/>
        </p:nvSpPr>
        <p:spPr>
          <a:xfrm>
            <a:off x="0" y="0"/>
            <a:ext cx="12193588" cy="11228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92D050"/>
              </a:solidFill>
              <a:latin typeface="Consolas" panose="020B06090202040302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92D050"/>
                </a:solidFill>
                <a:latin typeface="Consolas" panose="020B0609020204030204" pitchFamily="49" charset="0"/>
              </a:rPr>
              <a:t>MEMS Intelligent Sensors and Actuators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92D050"/>
              </a:solidFill>
              <a:latin typeface="Consolas" panose="020B0609020204030204" pitchFamily="49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788" y="-457200"/>
            <a:ext cx="4876800" cy="731520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7350331" y="6443303"/>
            <a:ext cx="165942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perchance.org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610394" y="2409499"/>
            <a:ext cx="6350496" cy="255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(MEMS) </a:t>
            </a:r>
            <a:r>
              <a:rPr lang="en-US" sz="48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Inteligentné</a:t>
            </a:r>
            <a: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 </a:t>
            </a:r>
            <a:b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</a:br>
            <a:r>
              <a:rPr lang="en-US" sz="48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senzory</a:t>
            </a:r>
            <a: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 a </a:t>
            </a:r>
            <a:r>
              <a:rPr lang="en-US" sz="48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aktuátory</a:t>
            </a:r>
            <a:endParaRPr lang="en-US" sz="4800" b="1" dirty="0">
              <a:latin typeface="Bahnschrift SemiBold" panose="020B0502040204020203" pitchFamily="34" charset="0"/>
            </a:endParaRPr>
          </a:p>
          <a:p>
            <a:pPr algn="ctr"/>
            <a:endParaRPr lang="en-US" sz="4000" b="1" dirty="0">
              <a:latin typeface="Bahnschrift SemiBold" panose="020B0502040204020203" pitchFamily="34" charset="0"/>
            </a:endParaRPr>
          </a:p>
          <a:p>
            <a:pPr algn="ctr"/>
            <a:r>
              <a:rPr lang="sk-SK" sz="3600" b="1" dirty="0">
                <a:latin typeface="Bahnschrift SemiBold" panose="020B0502040204020203" pitchFamily="34" charset="0"/>
              </a:rPr>
              <a:t>doc. </a:t>
            </a:r>
            <a:r>
              <a:rPr lang="en-US" sz="3600" b="1" dirty="0">
                <a:latin typeface="Bahnschrift SemiBold" panose="020B0502040204020203" pitchFamily="34" charset="0"/>
              </a:rPr>
              <a:t>Ing. Richard Balogh</a:t>
            </a:r>
            <a:r>
              <a:rPr lang="sk-SK" sz="3600" b="1" dirty="0">
                <a:latin typeface="Bahnschrift SemiBold" panose="020B0502040204020203" pitchFamily="34" charset="0"/>
              </a:rPr>
              <a:t>, PhD.</a:t>
            </a:r>
            <a:endParaRPr lang="en-US" sz="44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3C1A4-1542-A1CC-59FB-CFB7ECDE8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C4D54916-1840-9A1E-B993-598221BAA8C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4146" y="3429001"/>
            <a:ext cx="11737304" cy="3342298"/>
          </a:xfrm>
        </p:spPr>
        <p:txBody>
          <a:bodyPr anchor="ctr"/>
          <a:lstStyle/>
          <a:p>
            <a:pPr lvl="0"/>
            <a:r>
              <a:rPr lang="en-US" sz="2400" dirty="0"/>
              <a:t>H</a:t>
            </a:r>
            <a:r>
              <a:rPr lang="sk-SK" sz="2400" dirty="0" err="1"/>
              <a:t>ering</a:t>
            </a:r>
            <a:r>
              <a:rPr lang="en-US" sz="2400" dirty="0"/>
              <a:t>, E.</a:t>
            </a:r>
            <a:r>
              <a:rPr lang="sk-SK" sz="2400" dirty="0"/>
              <a:t> </a:t>
            </a:r>
            <a:r>
              <a:rPr lang="en-US" sz="2400" dirty="0"/>
              <a:t>- </a:t>
            </a:r>
            <a:r>
              <a:rPr lang="en-US" sz="2400" dirty="0" err="1"/>
              <a:t>Schönfelder</a:t>
            </a:r>
            <a:r>
              <a:rPr lang="en-US" sz="2400" dirty="0"/>
              <a:t>, G</a:t>
            </a:r>
            <a:r>
              <a:rPr lang="en-US" sz="2400" dirty="0">
                <a:solidFill>
                  <a:schemeClr val="tx1"/>
                </a:solidFill>
              </a:rPr>
              <a:t>.:</a:t>
            </a:r>
            <a:r>
              <a:rPr lang="en-US" sz="2400" i="1" dirty="0">
                <a:solidFill>
                  <a:srgbClr val="00B0F0"/>
                </a:solidFill>
              </a:rPr>
              <a:t> </a:t>
            </a:r>
            <a:r>
              <a:rPr lang="en-US" sz="2400" b="1" i="1" dirty="0">
                <a:solidFill>
                  <a:srgbClr val="00B0F0"/>
                </a:solidFill>
              </a:rPr>
              <a:t>Sensors in Science and Technology</a:t>
            </a:r>
            <a:r>
              <a:rPr lang="en-US" sz="2400" b="1" dirty="0"/>
              <a:t>: </a:t>
            </a:r>
            <a:r>
              <a:rPr lang="en-US" sz="2400" dirty="0"/>
              <a:t>Fundamentals,  </a:t>
            </a:r>
            <a:br>
              <a:rPr lang="en-US" sz="2400" dirty="0"/>
            </a:br>
            <a:r>
              <a:rPr lang="en-US" sz="2400" dirty="0"/>
              <a:t>                                          Technologies and Applications. Springer, 2017.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Bernstein, H.: </a:t>
            </a:r>
            <a:r>
              <a:rPr lang="en-US" sz="2400" b="1" i="1" dirty="0">
                <a:solidFill>
                  <a:srgbClr val="00B0F0"/>
                </a:solidFill>
              </a:rPr>
              <a:t>Measuring Electronics and Sensors. </a:t>
            </a:r>
            <a:r>
              <a:rPr lang="en-US" sz="2400" dirty="0"/>
              <a:t>Springer, 2022. </a:t>
            </a:r>
            <a:endParaRPr lang="sk-SK" sz="2400" dirty="0"/>
          </a:p>
          <a:p>
            <a:pPr lvl="0"/>
            <a:endParaRPr lang="sk-SK" sz="2400" dirty="0"/>
          </a:p>
          <a:p>
            <a:pPr lvl="0"/>
            <a:r>
              <a:rPr lang="en-US" sz="2400" dirty="0"/>
              <a:t>Jacob </a:t>
            </a:r>
            <a:r>
              <a:rPr lang="en-US" sz="2400" dirty="0" err="1"/>
              <a:t>Fraden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Handbook of Modern Sensors.</a:t>
            </a:r>
            <a:r>
              <a:rPr lang="en-US" sz="2400" dirty="0"/>
              <a:t> 5th ed. Springer, 2016.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EE7E6A1-27DC-FE69-52DB-1B6EB104A4DE}"/>
              </a:ext>
            </a:extLst>
          </p:cNvPr>
          <p:cNvSpPr txBox="1"/>
          <p:nvPr/>
        </p:nvSpPr>
        <p:spPr>
          <a:xfrm>
            <a:off x="120130" y="86702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 L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iteratúra</a:t>
            </a:r>
          </a:p>
        </p:txBody>
      </p:sp>
      <p:pic>
        <p:nvPicPr>
          <p:cNvPr id="8194" name="Picture 2" descr="Lightbox view of the cover for Sensors in Science and Technology">
            <a:extLst>
              <a:ext uri="{FF2B5EF4-FFF2-40B4-BE49-F238E27FC236}">
                <a16:creationId xmlns:a16="http://schemas.microsoft.com/office/drawing/2014/main" id="{719DBCCA-5A55-F630-6E69-963372BB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82" y="286676"/>
            <a:ext cx="2016689" cy="28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ightbox view of the cover for Measuring Electronics and Sensors">
            <a:extLst>
              <a:ext uri="{FF2B5EF4-FFF2-40B4-BE49-F238E27FC236}">
                <a16:creationId xmlns:a16="http://schemas.microsoft.com/office/drawing/2014/main" id="{F0845F9E-8C51-AB55-8071-42B827A9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24" y="265378"/>
            <a:ext cx="2016690" cy="28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bliography">
            <a:extLst>
              <a:ext uri="{FF2B5EF4-FFF2-40B4-BE49-F238E27FC236}">
                <a16:creationId xmlns:a16="http://schemas.microsoft.com/office/drawing/2014/main" id="{D9288207-D898-3F84-CAC0-E929B907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86" y="291487"/>
            <a:ext cx="1887067" cy="28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3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80170" y="4365104"/>
            <a:ext cx="11233248" cy="2406194"/>
          </a:xfrm>
        </p:spPr>
        <p:txBody>
          <a:bodyPr anchor="ctr"/>
          <a:lstStyle/>
          <a:p>
            <a:pPr>
              <a:spcAft>
                <a:spcPts val="771"/>
              </a:spcAft>
            </a:pPr>
            <a:r>
              <a:rPr lang="en-US" sz="2177" dirty="0"/>
              <a:t>Ján </a:t>
            </a:r>
            <a:r>
              <a:rPr lang="en-US" sz="2177" dirty="0" err="1"/>
              <a:t>Šturcel</a:t>
            </a:r>
            <a:r>
              <a:rPr lang="en-US" sz="2177" dirty="0"/>
              <a:t>: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Prvky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riadiacich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systémov</a:t>
            </a:r>
            <a:r>
              <a:rPr lang="en-US" sz="2177" dirty="0">
                <a:solidFill>
                  <a:srgbClr val="2300DC"/>
                </a:solidFill>
              </a:rPr>
              <a:t>. </a:t>
            </a:r>
            <a:r>
              <a:rPr lang="en-US" sz="2177" dirty="0" err="1">
                <a:solidFill>
                  <a:srgbClr val="2300DC"/>
                </a:solidFill>
              </a:rPr>
              <a:t>Meranie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neelektrických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veličín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BA 2004.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Ján </a:t>
            </a:r>
            <a:r>
              <a:rPr lang="en-US" sz="2177" dirty="0" err="1"/>
              <a:t>Šturcel</a:t>
            </a:r>
            <a:r>
              <a:rPr lang="en-US" sz="2177" dirty="0"/>
              <a:t>: </a:t>
            </a:r>
            <a:r>
              <a:rPr lang="en-US" sz="2177" dirty="0" err="1">
                <a:solidFill>
                  <a:srgbClr val="2300DC"/>
                </a:solidFill>
              </a:rPr>
              <a:t>Snímače</a:t>
            </a:r>
            <a:r>
              <a:rPr lang="en-US" sz="2177" dirty="0">
                <a:solidFill>
                  <a:srgbClr val="2300DC"/>
                </a:solidFill>
              </a:rPr>
              <a:t> a </a:t>
            </a:r>
            <a:r>
              <a:rPr lang="en-US" sz="2177" dirty="0" err="1">
                <a:solidFill>
                  <a:srgbClr val="2300DC"/>
                </a:solidFill>
              </a:rPr>
              <a:t>prevodníky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Bratislava, 2002.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Miroslav Toman: </a:t>
            </a:r>
            <a:r>
              <a:rPr lang="en-US" sz="2177" dirty="0" err="1">
                <a:solidFill>
                  <a:srgbClr val="2300DC"/>
                </a:solidFill>
              </a:rPr>
              <a:t>Senzory</a:t>
            </a:r>
            <a:r>
              <a:rPr lang="en-US" sz="2177" dirty="0">
                <a:solidFill>
                  <a:srgbClr val="2300DC"/>
                </a:solidFill>
              </a:rPr>
              <a:t> v </a:t>
            </a:r>
            <a:r>
              <a:rPr lang="en-US" sz="2177" dirty="0" err="1">
                <a:solidFill>
                  <a:srgbClr val="2300DC"/>
                </a:solidFill>
              </a:rPr>
              <a:t>automatizácii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1999. 127s.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František </a:t>
            </a:r>
            <a:r>
              <a:rPr lang="en-US" sz="2177" dirty="0" err="1"/>
              <a:t>Duchoň</a:t>
            </a:r>
            <a:r>
              <a:rPr lang="en-US" sz="2177" dirty="0"/>
              <a:t>: </a:t>
            </a:r>
            <a:r>
              <a:rPr lang="en-US" sz="2177" dirty="0" err="1">
                <a:solidFill>
                  <a:srgbClr val="2300DC"/>
                </a:solidFill>
              </a:rPr>
              <a:t>Snímače</a:t>
            </a:r>
            <a:r>
              <a:rPr lang="en-US" sz="2177" dirty="0">
                <a:solidFill>
                  <a:srgbClr val="2300DC"/>
                </a:solidFill>
              </a:rPr>
              <a:t> v </a:t>
            </a:r>
            <a:r>
              <a:rPr lang="en-US" sz="2177" dirty="0" err="1">
                <a:solidFill>
                  <a:srgbClr val="2300DC"/>
                </a:solidFill>
              </a:rPr>
              <a:t>mobilnej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robotike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2012.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Karel </a:t>
            </a:r>
            <a:r>
              <a:rPr lang="en-US" sz="2177" dirty="0" err="1"/>
              <a:t>Zehnula</a:t>
            </a:r>
            <a:r>
              <a:rPr lang="en-US" sz="2177" dirty="0"/>
              <a:t>: </a:t>
            </a:r>
            <a:r>
              <a:rPr lang="en-US" sz="2177" dirty="0" err="1">
                <a:solidFill>
                  <a:srgbClr val="2300DC"/>
                </a:solidFill>
              </a:rPr>
              <a:t>Čidla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robotů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SNTL Praha, 1990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120130" y="86702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 L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iteratúra</a:t>
            </a:r>
            <a:r>
              <a:rPr lang="en-US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 II.</a:t>
            </a:r>
            <a:endParaRPr lang="sk-SK" sz="3266" b="1" dirty="0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pic>
        <p:nvPicPr>
          <p:cNvPr id="7" name="Obrázok 6" descr="Obrázok, na ktorom je text, kniha, písmo, žltý&#10;&#10;Obsah vygenerovaný pomocou AI môže byť nesprávny.">
            <a:extLst>
              <a:ext uri="{FF2B5EF4-FFF2-40B4-BE49-F238E27FC236}">
                <a16:creationId xmlns:a16="http://schemas.microsoft.com/office/drawing/2014/main" id="{FD5B8AA3-2558-C724-14C0-5A73F5E4B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571" y="1067034"/>
            <a:ext cx="2027015" cy="2996952"/>
          </a:xfrm>
          <a:prstGeom prst="rect">
            <a:avLst/>
          </a:prstGeom>
        </p:spPr>
      </p:pic>
      <p:pic>
        <p:nvPicPr>
          <p:cNvPr id="8200" name="Picture 8" descr="Snímače v mobilnej robotike - František Duchoň | Knihy z Martinusu">
            <a:extLst>
              <a:ext uri="{FF2B5EF4-FFF2-40B4-BE49-F238E27FC236}">
                <a16:creationId xmlns:a16="http://schemas.microsoft.com/office/drawing/2014/main" id="{5483C8C3-9E2D-667A-CFA7-7AB5E2C4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89" y="1045834"/>
            <a:ext cx="2115939" cy="30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enzory v automatizácii - M. Toman | Knihy z Martinusu">
            <a:extLst>
              <a:ext uri="{FF2B5EF4-FFF2-40B4-BE49-F238E27FC236}">
                <a16:creationId xmlns:a16="http://schemas.microsoft.com/office/drawing/2014/main" id="{10223762-3CAE-DB40-FF88-F65AB7EF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246" y="1075455"/>
            <a:ext cx="2182503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 descr="Obrázok, na ktorom je text, snímka obrazovky, písmo, tlač&#10;&#10;Obsah vygenerovaný pomocou AI môže byť nesprávny.">
            <a:extLst>
              <a:ext uri="{FF2B5EF4-FFF2-40B4-BE49-F238E27FC236}">
                <a16:creationId xmlns:a16="http://schemas.microsoft.com/office/drawing/2014/main" id="{AE2CCF3F-6016-6C8F-A086-7B2DF48E8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760" y="1075454"/>
            <a:ext cx="2092965" cy="2996954"/>
          </a:xfrm>
          <a:prstGeom prst="rect">
            <a:avLst/>
          </a:prstGeom>
        </p:spPr>
      </p:pic>
      <p:pic>
        <p:nvPicPr>
          <p:cNvPr id="8206" name="Picture 14" descr="Prvky riadiacich systémov - Ján Šturcel">
            <a:extLst>
              <a:ext uri="{FF2B5EF4-FFF2-40B4-BE49-F238E27FC236}">
                <a16:creationId xmlns:a16="http://schemas.microsoft.com/office/drawing/2014/main" id="{9CEBD003-532F-6B36-DC50-0179A7F0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7" y="1045835"/>
            <a:ext cx="2186238" cy="30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60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DD3EA-60C2-B311-BBC5-A14A621BEE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8868" y="114260"/>
            <a:ext cx="10971300" cy="572464"/>
          </a:xfrm>
        </p:spPr>
        <p:txBody>
          <a:bodyPr>
            <a:spAutoFit/>
          </a:bodyPr>
          <a:lstStyle/>
          <a:p>
            <a:pPr lvl="0" algn="l"/>
            <a:r>
              <a:rPr lang="sk-SK" b="1" dirty="0">
                <a:solidFill>
                  <a:srgbClr val="0066CC"/>
                </a:solidFill>
              </a:rPr>
              <a:t>Využívanie UI na predmete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C36337-B08C-1D9B-7CF8-386B18AD78F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13079" y="811073"/>
            <a:ext cx="11660952" cy="7291919"/>
          </a:xfrm>
        </p:spPr>
        <p:txBody>
          <a:bodyPr anchor="ctr">
            <a:spAutoFit/>
          </a:bodyPr>
          <a:lstStyle/>
          <a:p>
            <a:pPr lvl="0" algn="l"/>
            <a:r>
              <a:rPr lang="sk-SK" sz="1270" b="1" dirty="0"/>
              <a:t>Uvedené princípy platia len na mojom predmete, </a:t>
            </a:r>
            <a:br>
              <a:rPr lang="sk-SK" sz="1270" b="1" dirty="0"/>
            </a:br>
            <a:r>
              <a:rPr lang="sk-SK" sz="1270" b="1" dirty="0"/>
              <a:t>		v žiadnom prípade sa nedajú sa považovať </a:t>
            </a:r>
            <a:br>
              <a:rPr lang="sk-SK" sz="1270" b="1" dirty="0"/>
            </a:br>
            <a:r>
              <a:rPr lang="sk-SK" sz="1270" b="1" dirty="0"/>
              <a:t>             za stanovisko fakulty alebo univerzity.</a:t>
            </a:r>
          </a:p>
          <a:p>
            <a:pPr lvl="0" algn="l"/>
            <a:endParaRPr lang="sk-SK" sz="1330" b="1" dirty="0"/>
          </a:p>
          <a:p>
            <a:pPr lvl="0" algn="l"/>
            <a:r>
              <a:rPr lang="sk-SK" sz="1451" b="1" dirty="0"/>
              <a:t>Zodpovedná zvedavosť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sledujte, skúšajte, zaujímajte sa o princípy a ako to funguje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považujte komunikáciu s AI za </a:t>
            </a:r>
            <a:r>
              <a:rPr lang="sk-SK" sz="1209" dirty="0">
                <a:latin typeface="Arial" pitchFamily="18"/>
                <a:ea typeface="Microsoft YaHei" pitchFamily="2"/>
              </a:rPr>
              <a:t>otvorenú</a:t>
            </a:r>
            <a:r>
              <a:rPr lang="sk-SK" sz="1270" dirty="0">
                <a:latin typeface="Arial" pitchFamily="18"/>
                <a:ea typeface="Microsoft YaHei" pitchFamily="2"/>
              </a:rPr>
              <a:t> a zvážte najmä poskytnutie citlivých informácií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za využitie výstupov AI je vždy zodpovedný človek – užívateľ</a:t>
            </a:r>
          </a:p>
          <a:p>
            <a:pPr marL="0" lvl="0" indent="0" algn="l">
              <a:buSzPts val="1717"/>
            </a:pPr>
            <a:endParaRPr lang="sk-SK" sz="100" dirty="0"/>
          </a:p>
          <a:p>
            <a:pPr lvl="0" algn="l"/>
            <a:r>
              <a:rPr lang="sk-SK" sz="1451" b="1" dirty="0"/>
              <a:t>Svedomitosť a poctivosť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vašou úlohou je získať vzdelanie bez barličiek,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uvedomte si kde vám AI pomáha a šetrí čas a kde vám „pomáha“ obísť požiadavky,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v prípade pochybností sa poraďte s vyučujúcim,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nikdy nepoužite výsledky bez dôkladnej kontroly,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aplikujte veľmi kritický prístup</a:t>
            </a:r>
          </a:p>
          <a:p>
            <a:pPr marL="0" lvl="0" indent="0" algn="l">
              <a:buSzPts val="1717"/>
            </a:pPr>
            <a:endParaRPr lang="sk-SK" sz="300" dirty="0"/>
          </a:p>
          <a:p>
            <a:pPr lvl="0" algn="l"/>
            <a:r>
              <a:rPr lang="sk-SK" sz="1451" b="1" dirty="0"/>
              <a:t>Transparentnosť</a:t>
            </a:r>
            <a:r>
              <a:rPr lang="sk-SK" sz="1451" dirty="0"/>
              <a:t>  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vždy otvorene deklarujte použitie nástrojov AI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nepriznané využitie  AI je v princípe </a:t>
            </a:r>
            <a:r>
              <a:rPr lang="sk-SK" sz="1270" dirty="0" err="1">
                <a:latin typeface="Arial" pitchFamily="18"/>
                <a:ea typeface="Microsoft YaHei" pitchFamily="2"/>
              </a:rPr>
              <a:t>ghostwriting</a:t>
            </a:r>
            <a:r>
              <a:rPr lang="sk-SK" sz="1270" dirty="0">
                <a:latin typeface="Arial" pitchFamily="18"/>
                <a:ea typeface="Microsoft YaHei" pitchFamily="2"/>
              </a:rPr>
              <a:t> - </a:t>
            </a:r>
            <a:r>
              <a:rPr lang="sk-SK" sz="1270" dirty="0" err="1">
                <a:latin typeface="Arial" pitchFamily="18"/>
                <a:ea typeface="Microsoft YaHei" pitchFamily="2"/>
              </a:rPr>
              <a:t>t.j</a:t>
            </a:r>
            <a:r>
              <a:rPr lang="sk-SK" sz="1270" dirty="0">
                <a:latin typeface="Arial" pitchFamily="18"/>
                <a:ea typeface="Microsoft YaHei" pitchFamily="2"/>
              </a:rPr>
              <a:t>.  jedna z foriem plagiátorstva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</a:t>
            </a:r>
            <a:r>
              <a:rPr lang="sk-SK" sz="1270" dirty="0" err="1">
                <a:latin typeface="Arial" pitchFamily="18"/>
                <a:ea typeface="Microsoft YaHei" pitchFamily="2"/>
              </a:rPr>
              <a:t>zodpovenosť</a:t>
            </a:r>
            <a:r>
              <a:rPr lang="sk-SK" sz="1270" dirty="0">
                <a:latin typeface="Arial" pitchFamily="18"/>
                <a:ea typeface="Microsoft YaHei" pitchFamily="2"/>
              </a:rPr>
              <a:t> za zneužitie AI nesiete vy sami</a:t>
            </a:r>
          </a:p>
          <a:p>
            <a:pPr lvl="0" algn="l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sk-SK" sz="1330" dirty="0"/>
          </a:p>
          <a:p>
            <a:pPr lvl="0" algn="l"/>
            <a:endParaRPr lang="sk-SK" sz="1330" dirty="0"/>
          </a:p>
          <a:p>
            <a:pPr lvl="0" algn="l"/>
            <a:r>
              <a:rPr lang="sk-SK" sz="1270" dirty="0"/>
              <a:t>	</a:t>
            </a:r>
          </a:p>
          <a:p>
            <a:pPr lvl="0" algn="l"/>
            <a:r>
              <a:rPr lang="sk-SK" sz="1270" dirty="0"/>
              <a:t>Vypracované podľa: </a:t>
            </a:r>
            <a:r>
              <a:rPr lang="sk-SK" sz="1270" dirty="0">
                <a:latin typeface="Consolas" pitchFamily="49"/>
              </a:rPr>
              <a:t>https://www.muni.cz/o-univerzite/uredni-deska/stanovisko-k-vyuzivani-ai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C439FF0-99E1-D16B-CA0E-7B7BBDE7E6E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flipH="1">
            <a:off x="7464946" y="0"/>
            <a:ext cx="965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979896D7-162C-90AA-0D75-73407D06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18948" y="390542"/>
            <a:ext cx="6138077" cy="609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80170" y="0"/>
            <a:ext cx="8717269" cy="760291"/>
          </a:xfrm>
        </p:spPr>
        <p:txBody>
          <a:bodyPr vert="horz" wrap="square" lIns="81646" tIns="42456" rIns="81646" bIns="42456" numCol="1" anchor="ctr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sk-SK" b="1" dirty="0">
                <a:solidFill>
                  <a:srgbClr val="FF0000"/>
                </a:solidFill>
                <a:cs typeface="Times New Roman" pitchFamily="18"/>
              </a:rPr>
              <a:t>S</a:t>
            </a:r>
            <a:r>
              <a:rPr lang="sk-SK" b="1" dirty="0">
                <a:solidFill>
                  <a:schemeClr val="tx1"/>
                </a:solidFill>
                <a:cs typeface="Times New Roman" pitchFamily="18"/>
              </a:rPr>
              <a:t>pojité odporové snímače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480170" y="1034221"/>
            <a:ext cx="10729192" cy="1260587"/>
          </a:xfrm>
        </p:spPr>
        <p:txBody>
          <a:bodyPr vert="horz" wrap="square" lIns="81646" tIns="42456" rIns="81646" bIns="42456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453"/>
              </a:spcBef>
              <a:spcAft>
                <a:spcPts val="0"/>
              </a:spcAft>
              <a:buSzPct val="45000"/>
            </a:pPr>
            <a:r>
              <a:rPr lang="sk-SK" sz="1814" b="1" dirty="0">
                <a:cs typeface="Times New Roman" pitchFamily="18"/>
              </a:rPr>
              <a:t>Odporové (potenciometrické) snímače so spojitým výstupným signálom patria do skupiny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pasívnych meracích prvkov</a:t>
            </a:r>
            <a:r>
              <a:rPr lang="sk-SK" sz="1814" b="1" dirty="0">
                <a:cs typeface="Times New Roman" pitchFamily="18"/>
              </a:rPr>
              <a:t> a sú vhodné na priame meranie, napr.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polohy prvku</a:t>
            </a:r>
            <a:r>
              <a:rPr lang="sk-SK" sz="1814" b="1" dirty="0">
                <a:cs typeface="Times New Roman" pitchFamily="18"/>
              </a:rPr>
              <a:t> mechanickej zostavy alebo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na</a:t>
            </a:r>
            <a:r>
              <a:rPr lang="sk-SK" sz="1814" b="1" dirty="0">
                <a:cs typeface="Times New Roman" pitchFamily="18"/>
              </a:rPr>
              <a:t>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meranie neelektrických veličín</a:t>
            </a:r>
            <a:r>
              <a:rPr lang="sk-SK" sz="1814" b="1" dirty="0">
                <a:cs typeface="Times New Roman" pitchFamily="18"/>
              </a:rPr>
              <a:t>, ktoré sa dajú transformovať na zmenu polohy, čiže na posunutie</a:t>
            </a:r>
            <a:r>
              <a:rPr lang="en-US" sz="1814" b="1" dirty="0">
                <a:cs typeface="Times New Roman" pitchFamily="18"/>
              </a:rPr>
              <a:t>.</a:t>
            </a:r>
            <a:endParaRPr lang="sk-SK" sz="1814" b="1" dirty="0">
              <a:cs typeface="Times New Roman" pitchFamily="18"/>
            </a:endParaRPr>
          </a:p>
        </p:txBody>
      </p:sp>
      <p:sp>
        <p:nvSpPr>
          <p:cNvPr id="4" name="Voľný tvar 3"/>
          <p:cNvSpPr/>
          <p:nvPr/>
        </p:nvSpPr>
        <p:spPr>
          <a:xfrm>
            <a:off x="1560290" y="6217820"/>
            <a:ext cx="9398889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Konštrukčné riešenia odporových snímačov polohy s kruhovou </a:t>
            </a:r>
            <a:r>
              <a:rPr lang="en-US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a line</a:t>
            </a:r>
            <a:r>
              <a:rPr lang="sk-SK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á</a:t>
            </a:r>
            <a:r>
              <a:rPr lang="en-US" sz="1996" i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rnou</a:t>
            </a:r>
            <a:r>
              <a:rPr lang="en-US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 </a:t>
            </a:r>
            <a:r>
              <a:rPr lang="sk-SK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dráhou</a:t>
            </a:r>
          </a:p>
        </p:txBody>
      </p:sp>
      <p:pic>
        <p:nvPicPr>
          <p:cNvPr id="5" name="odpkon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2218" y="2730040"/>
            <a:ext cx="466690" cy="57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dpkonb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2218" y="3490331"/>
            <a:ext cx="475508" cy="57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dpkonc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2217" y="4250621"/>
            <a:ext cx="501309" cy="57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dpkond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12218" y="4942002"/>
            <a:ext cx="466690" cy="5702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Voľný tvar 8"/>
          <p:cNvSpPr/>
          <p:nvPr/>
        </p:nvSpPr>
        <p:spPr>
          <a:xfrm>
            <a:off x="1680020" y="2934482"/>
            <a:ext cx="4182525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potenciometer s jedným odporovým vodičom</a:t>
            </a:r>
          </a:p>
        </p:txBody>
      </p:sp>
      <p:sp>
        <p:nvSpPr>
          <p:cNvPr id="10" name="Voľný tvar 9"/>
          <p:cNvSpPr/>
          <p:nvPr/>
        </p:nvSpPr>
        <p:spPr>
          <a:xfrm>
            <a:off x="1672834" y="3625863"/>
            <a:ext cx="4146618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odporový vodič navinutý na nosnej podložke</a:t>
            </a:r>
          </a:p>
        </p:txBody>
      </p:sp>
      <p:sp>
        <p:nvSpPr>
          <p:cNvPr id="11" name="Voľný tvar 10"/>
          <p:cNvSpPr/>
          <p:nvPr/>
        </p:nvSpPr>
        <p:spPr>
          <a:xfrm>
            <a:off x="1672834" y="4364600"/>
            <a:ext cx="2593180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>
                <a:latin typeface="Times New Roman" pitchFamily="18"/>
                <a:ea typeface="Times New Roman" pitchFamily="18"/>
                <a:cs typeface="Times New Roman" pitchFamily="18"/>
              </a:rPr>
              <a:t>stupňovitá odporová dráha</a:t>
            </a:r>
          </a:p>
        </p:txBody>
      </p:sp>
      <p:sp>
        <p:nvSpPr>
          <p:cNvPr id="12" name="Voľný tvar 11"/>
          <p:cNvSpPr/>
          <p:nvPr/>
        </p:nvSpPr>
        <p:spPr>
          <a:xfrm>
            <a:off x="1672834" y="5055655"/>
            <a:ext cx="3521447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odporová dráha tvorená elektrolytom</a:t>
            </a:r>
          </a:p>
        </p:txBody>
      </p:sp>
      <p:pic>
        <p:nvPicPr>
          <p:cNvPr id="15" name="Obrázok 14" descr="Obrázok, na ktorom je rad, diagram, text, vývoj&#10;&#10;Obsah vygenerovaný pomocou AI môže byť nesprávny.">
            <a:extLst>
              <a:ext uri="{FF2B5EF4-FFF2-40B4-BE49-F238E27FC236}">
                <a16:creationId xmlns:a16="http://schemas.microsoft.com/office/drawing/2014/main" id="{8042C1C0-9534-6088-E7FF-F2CD5DC00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882" y="2595414"/>
            <a:ext cx="1949776" cy="1070092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AB754DC-0630-BD92-EA99-7AC8D9169060}"/>
              </a:ext>
            </a:extLst>
          </p:cNvPr>
          <p:cNvSpPr txBox="1"/>
          <p:nvPr/>
        </p:nvSpPr>
        <p:spPr>
          <a:xfrm>
            <a:off x="9097775" y="2804752"/>
            <a:ext cx="2976786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1" dirty="0">
                <a:latin typeface="Times New Roman" pitchFamily="18"/>
                <a:ea typeface="Times New Roman" pitchFamily="18"/>
                <a:cs typeface="Times New Roman" pitchFamily="18"/>
              </a:rPr>
              <a:t>uhlíková odporová dráha </a:t>
            </a:r>
            <a:endParaRPr lang="sk-SK" dirty="0"/>
          </a:p>
        </p:txBody>
      </p:sp>
      <p:pic>
        <p:nvPicPr>
          <p:cNvPr id="19" name="Obrázok 18" descr="Obrázok, na ktorom je rad, diagram, text, písmo&#10;&#10;Obsah vygenerovaný pomocou AI môže byť nesprávny.">
            <a:extLst>
              <a:ext uri="{FF2B5EF4-FFF2-40B4-BE49-F238E27FC236}">
                <a16:creationId xmlns:a16="http://schemas.microsoft.com/office/drawing/2014/main" id="{B705B2F4-CAD1-3A6B-9EA0-E05BD19BB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688" y="3979487"/>
            <a:ext cx="2262163" cy="1272146"/>
          </a:xfrm>
          <a:prstGeom prst="rect">
            <a:avLst/>
          </a:prstGeom>
        </p:spPr>
      </p:pic>
      <p:sp>
        <p:nvSpPr>
          <p:cNvPr id="20" name="Voľný tvar 9">
            <a:extLst>
              <a:ext uri="{FF2B5EF4-FFF2-40B4-BE49-F238E27FC236}">
                <a16:creationId xmlns:a16="http://schemas.microsoft.com/office/drawing/2014/main" id="{12BFBE52-0EDE-287F-DC85-A0DF10B1A941}"/>
              </a:ext>
            </a:extLst>
          </p:cNvPr>
          <p:cNvSpPr/>
          <p:nvPr/>
        </p:nvSpPr>
        <p:spPr>
          <a:xfrm>
            <a:off x="8835691" y="4120907"/>
            <a:ext cx="3238870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odporový vodič navinutý podložke</a:t>
            </a:r>
          </a:p>
        </p:txBody>
      </p:sp>
    </p:spTree>
    <p:extLst>
      <p:ext uri="{BB962C8B-B14F-4D97-AF65-F5344CB8AC3E}">
        <p14:creationId xmlns:p14="http://schemas.microsoft.com/office/powerpoint/2010/main" val="1839871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65877" y="130635"/>
            <a:ext cx="4662334" cy="236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16217" y="2286099"/>
            <a:ext cx="4829872" cy="24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83575" y="4406291"/>
            <a:ext cx="5219816" cy="24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r>
              <a:rPr lang="sk-SK" b="1"/>
              <a:t>Príklady</a:t>
            </a:r>
            <a:br>
              <a:rPr lang="sk-SK" b="1"/>
            </a:br>
            <a:r>
              <a:rPr lang="sk-SK" sz="2540" b="1"/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116644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87949" y="317814"/>
            <a:ext cx="11089231" cy="525795"/>
          </a:xfrm>
        </p:spPr>
        <p:txBody>
          <a:bodyPr vert="horz" wrap="square" lIns="81646" tIns="42456" rIns="81646" bIns="42456" numCol="1" anchor="ctr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sk-SK" sz="2268" b="1" dirty="0">
                <a:solidFill>
                  <a:srgbClr val="3333CC"/>
                </a:solidFill>
                <a:cs typeface="Times New Roman" pitchFamily="18"/>
              </a:rPr>
              <a:t>Príklad potenciometrického snímača polohy v automobile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7119" y="1570197"/>
            <a:ext cx="4628603" cy="28439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ľný tvar 3"/>
          <p:cNvSpPr/>
          <p:nvPr/>
        </p:nvSpPr>
        <p:spPr>
          <a:xfrm>
            <a:off x="4898595" y="2665591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Voľný tvar 4"/>
          <p:cNvSpPr/>
          <p:nvPr/>
        </p:nvSpPr>
        <p:spPr>
          <a:xfrm>
            <a:off x="4890104" y="2704454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Voľný tvar 5"/>
          <p:cNvSpPr/>
          <p:nvPr/>
        </p:nvSpPr>
        <p:spPr>
          <a:xfrm>
            <a:off x="5218323" y="2907591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Voľný tvar 6"/>
          <p:cNvSpPr/>
          <p:nvPr/>
        </p:nvSpPr>
        <p:spPr>
          <a:xfrm>
            <a:off x="3040058" y="5334263"/>
            <a:ext cx="5969456" cy="9364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</a:pPr>
            <a:r>
              <a:rPr lang="cs-CZ" sz="1633" b="1" dirty="0">
                <a:latin typeface="+mn-lt"/>
                <a:ea typeface="Microsoft YaHei" pitchFamily="2"/>
                <a:cs typeface="Mangal" pitchFamily="2"/>
              </a:rPr>
              <a:t>Klapkový snímač </a:t>
            </a:r>
            <a:r>
              <a:rPr lang="cs-CZ" sz="1633" b="1" dirty="0" err="1">
                <a:latin typeface="+mn-lt"/>
                <a:ea typeface="Microsoft YaHei" pitchFamily="2"/>
                <a:cs typeface="Mangal" pitchFamily="2"/>
              </a:rPr>
              <a:t>množstva</a:t>
            </a:r>
            <a:r>
              <a:rPr lang="cs-CZ" sz="1633" b="1" dirty="0">
                <a:latin typeface="+mn-lt"/>
                <a:ea typeface="Microsoft YaHei" pitchFamily="2"/>
                <a:cs typeface="Mangal" pitchFamily="2"/>
              </a:rPr>
              <a:t> nasávaného vzduchu</a:t>
            </a:r>
          </a:p>
          <a:p>
            <a:pPr algn="ctr"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</a:pPr>
            <a:r>
              <a:rPr lang="sk-SK" sz="1633" b="1" dirty="0">
                <a:solidFill>
                  <a:srgbClr val="990033"/>
                </a:solidFill>
                <a:latin typeface="+mn-lt"/>
                <a:ea typeface="Microsoft YaHei" pitchFamily="2"/>
                <a:cs typeface="Mangal" pitchFamily="2"/>
              </a:rPr>
              <a:t>Q = f(</a:t>
            </a:r>
            <a:r>
              <a:rPr lang="sk-SK" sz="1633" b="1" dirty="0">
                <a:solidFill>
                  <a:srgbClr val="990033"/>
                </a:solidFill>
                <a:latin typeface="+mn-lt"/>
                <a:ea typeface="Times New Roman" pitchFamily="18"/>
                <a:cs typeface="Times New Roman" pitchFamily="18"/>
              </a:rPr>
              <a:t>∆p, polohy klapky)</a:t>
            </a:r>
          </a:p>
          <a:p>
            <a:pPr algn="ctr"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</a:pPr>
            <a:r>
              <a:rPr lang="sk-SK" sz="1633" b="1" dirty="0">
                <a:solidFill>
                  <a:srgbClr val="990033"/>
                </a:solidFill>
                <a:latin typeface="+mn-lt"/>
                <a:ea typeface="Times New Roman" pitchFamily="18"/>
                <a:cs typeface="Times New Roman" pitchFamily="18"/>
              </a:rPr>
              <a:t>Poloha plynového pedálu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24786" y="1052736"/>
            <a:ext cx="5184576" cy="35404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Voľný tvar 8"/>
          <p:cNvSpPr/>
          <p:nvPr/>
        </p:nvSpPr>
        <p:spPr>
          <a:xfrm>
            <a:off x="1524314" y="1590968"/>
            <a:ext cx="16495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ctr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9520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zariadenie, text, merač, meradlo&#10;&#10;Obsah vygenerovaný pomocou AI môže byť nesprávny.">
            <a:extLst>
              <a:ext uri="{FF2B5EF4-FFF2-40B4-BE49-F238E27FC236}">
                <a16:creationId xmlns:a16="http://schemas.microsoft.com/office/drawing/2014/main" id="{26BFFB51-DF21-2678-2C3B-1400F84F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098" y="404664"/>
            <a:ext cx="2123323" cy="32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-239910" y="251964"/>
            <a:ext cx="8630855" cy="436604"/>
          </a:xfrm>
        </p:spPr>
        <p:txBody>
          <a:bodyPr vert="horz" wrap="square" lIns="81646" tIns="42456" rIns="81646" bIns="42456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k-SK" sz="2268" dirty="0">
                <a:solidFill>
                  <a:srgbClr val="3333CC"/>
                </a:solidFill>
                <a:cs typeface="Times New Roman" pitchFamily="18"/>
              </a:rPr>
              <a:t>Schémy zapojenia potenciometrických snímačov polohy</a:t>
            </a:r>
          </a:p>
        </p:txBody>
      </p:sp>
      <p:sp>
        <p:nvSpPr>
          <p:cNvPr id="3" name="Voľný tvar 2"/>
          <p:cNvSpPr/>
          <p:nvPr/>
        </p:nvSpPr>
        <p:spPr>
          <a:xfrm>
            <a:off x="4839440" y="3401010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potzap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28770" y="828220"/>
            <a:ext cx="4180225" cy="24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ľný tvar 4"/>
          <p:cNvSpPr/>
          <p:nvPr/>
        </p:nvSpPr>
        <p:spPr>
          <a:xfrm>
            <a:off x="4830949" y="3439873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potzapb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00850" y="863228"/>
            <a:ext cx="4444763" cy="23078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oľný tvar 6"/>
          <p:cNvSpPr/>
          <p:nvPr/>
        </p:nvSpPr>
        <p:spPr>
          <a:xfrm>
            <a:off x="2674832" y="3249814"/>
            <a:ext cx="1036909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dirty="0">
                <a:latin typeface="Times New Roman" pitchFamily="18"/>
                <a:ea typeface="Times New Roman" pitchFamily="18"/>
                <a:cs typeface="Times New Roman" pitchFamily="18"/>
              </a:rPr>
              <a:t>p</a:t>
            </a:r>
            <a:r>
              <a:rPr lang="sk-SK" sz="1996" dirty="0">
                <a:latin typeface="Times New Roman" pitchFamily="18"/>
                <a:ea typeface="Microsoft YaHei" pitchFamily="2"/>
                <a:cs typeface="Mangal" pitchFamily="2"/>
              </a:rPr>
              <a:t>o</a:t>
            </a:r>
            <a:r>
              <a:rPr lang="sk-SK" sz="1996" dirty="0">
                <a:latin typeface="Times New Roman" pitchFamily="18"/>
                <a:ea typeface="Times New Roman" pitchFamily="18"/>
                <a:cs typeface="Times New Roman" pitchFamily="18"/>
              </a:rPr>
              <a:t>sunu</a:t>
            </a:r>
          </a:p>
        </p:txBody>
      </p:sp>
      <p:sp>
        <p:nvSpPr>
          <p:cNvPr id="8" name="Voľný tvar 7"/>
          <p:cNvSpPr/>
          <p:nvPr/>
        </p:nvSpPr>
        <p:spPr>
          <a:xfrm>
            <a:off x="8019403" y="3182041"/>
            <a:ext cx="1382436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dirty="0">
                <a:latin typeface="Times New Roman" pitchFamily="18"/>
                <a:ea typeface="Times New Roman" pitchFamily="18"/>
                <a:cs typeface="Times New Roman" pitchFamily="18"/>
              </a:rPr>
              <a:t>pootočenia</a:t>
            </a:r>
          </a:p>
        </p:txBody>
      </p:sp>
      <p:sp>
        <p:nvSpPr>
          <p:cNvPr id="9" name="Voľný tvar 8"/>
          <p:cNvSpPr/>
          <p:nvPr/>
        </p:nvSpPr>
        <p:spPr>
          <a:xfrm>
            <a:off x="1810687" y="3915381"/>
            <a:ext cx="3802108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Times New Roman" pitchFamily="18"/>
                <a:ea typeface="Times New Roman" pitchFamily="18"/>
                <a:cs typeface="Times New Roman" pitchFamily="18"/>
              </a:rPr>
              <a:t>Pre nezaťažený potenciometer platí</a:t>
            </a:r>
          </a:p>
        </p:txBody>
      </p:sp>
      <p:graphicFrame>
        <p:nvGraphicFramePr>
          <p:cNvPr id="10" name="Objekt 9"/>
          <p:cNvGraphicFramePr/>
          <p:nvPr/>
        </p:nvGraphicFramePr>
        <p:xfrm>
          <a:off x="5750941" y="3915381"/>
          <a:ext cx="3318108" cy="39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4196000" imgH="5181600" progId="">
                  <p:embed/>
                </p:oleObj>
              </mc:Choice>
              <mc:Fallback>
                <p:oleObj r:id="rId5" imgW="44196000" imgH="5181600" progId="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0941" y="3915381"/>
                        <a:ext cx="3318108" cy="395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Voľný tvar 10"/>
          <p:cNvSpPr/>
          <p:nvPr/>
        </p:nvSpPr>
        <p:spPr>
          <a:xfrm>
            <a:off x="1810687" y="4675673"/>
            <a:ext cx="8295271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Times New Roman" pitchFamily="18"/>
                <a:ea typeface="Times New Roman" pitchFamily="18"/>
                <a:cs typeface="Times New Roman" pitchFamily="18"/>
              </a:rPr>
              <a:t>pričom konštanta úmernosti </a:t>
            </a:r>
            <a:r>
              <a:rPr lang="sk-SK" sz="1996" i="1">
                <a:latin typeface="Times New Roman" pitchFamily="18"/>
                <a:ea typeface="Times New Roman" pitchFamily="18"/>
                <a:cs typeface="Times New Roman" pitchFamily="18"/>
              </a:rPr>
              <a:t>k</a:t>
            </a:r>
            <a:r>
              <a:rPr lang="sk-SK" sz="1996">
                <a:latin typeface="Times New Roman" pitchFamily="18"/>
                <a:ea typeface="Times New Roman" pitchFamily="18"/>
                <a:cs typeface="Times New Roman" pitchFamily="18"/>
              </a:rPr>
              <a:t> je určená pomerom</a:t>
            </a:r>
          </a:p>
        </p:txBody>
      </p:sp>
      <p:sp>
        <p:nvSpPr>
          <p:cNvPr id="12" name="Voľný tvar 11"/>
          <p:cNvSpPr/>
          <p:nvPr/>
        </p:nvSpPr>
        <p:spPr>
          <a:xfrm>
            <a:off x="5159168" y="3643010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graphicFrame>
        <p:nvGraphicFramePr>
          <p:cNvPr id="13" name="Objekt 12"/>
          <p:cNvGraphicFramePr/>
          <p:nvPr/>
        </p:nvGraphicFramePr>
        <p:xfrm>
          <a:off x="7163748" y="4410812"/>
          <a:ext cx="2220781" cy="81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8651200" imgH="10363200" progId="">
                  <p:embed/>
                </p:oleObj>
              </mc:Choice>
              <mc:Fallback>
                <p:oleObj r:id="rId7" imgW="28651200" imgH="10363200" progId="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63748" y="4410812"/>
                        <a:ext cx="2220781" cy="812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Voľný tvar 13"/>
          <p:cNvSpPr/>
          <p:nvPr/>
        </p:nvSpPr>
        <p:spPr>
          <a:xfrm>
            <a:off x="9205888" y="6197888"/>
            <a:ext cx="391903" cy="4067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1361"/>
              </a:spcBef>
              <a:spcAft>
                <a:spcPts val="0"/>
              </a:spcAft>
            </a:pPr>
            <a:r>
              <a:rPr lang="sk-SK" sz="2177" b="1">
                <a:solidFill>
                  <a:srgbClr val="33CC33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angal" pitchFamily="2"/>
              </a:rPr>
              <a:t>X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922379" y="5372934"/>
            <a:ext cx="6592480" cy="12599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b="1">
                <a:solidFill>
                  <a:srgbClr val="FF3333"/>
                </a:solidFill>
                <a:latin typeface="Arial" pitchFamily="18"/>
                <a:ea typeface="Microsoft YaHei" pitchFamily="2"/>
                <a:cs typeface="Mangal" pitchFamily="2"/>
              </a:rPr>
              <a:t>Podmienky:</a:t>
            </a:r>
            <a:r>
              <a:rPr lang="sk-SK" sz="1996">
                <a:solidFill>
                  <a:srgbClr val="FF3333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			– stabilné a konštatné napájanie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			– prúd nesmie senzor ohrievať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          		– následný obvod impedančne prispôsobený</a:t>
            </a:r>
          </a:p>
        </p:txBody>
      </p:sp>
    </p:spTree>
    <p:extLst>
      <p:ext uri="{BB962C8B-B14F-4D97-AF65-F5344CB8AC3E}">
        <p14:creationId xmlns:p14="http://schemas.microsoft.com/office/powerpoint/2010/main" val="96116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08162" y="328871"/>
            <a:ext cx="11233248" cy="1957227"/>
          </a:xfrm>
        </p:spPr>
        <p:txBody>
          <a:bodyPr anchor="ctr"/>
          <a:lstStyle/>
          <a:p>
            <a:pPr lvl="0" algn="l"/>
            <a:r>
              <a:rPr lang="en-US" sz="4355" b="1" dirty="0">
                <a:solidFill>
                  <a:srgbClr val="FFC000"/>
                </a:solidFill>
              </a:rPr>
              <a:t>MEMS </a:t>
            </a:r>
            <a:r>
              <a:rPr lang="en-US" sz="4355" b="1" dirty="0"/>
              <a:t> </a:t>
            </a:r>
            <a:r>
              <a:rPr lang="en-US" b="1" dirty="0"/>
              <a:t>Micro-electro-mechanical systems</a:t>
            </a:r>
          </a:p>
          <a:p>
            <a:pPr lvl="0" algn="l"/>
            <a:endParaRPr lang="en-US" sz="2359" dirty="0"/>
          </a:p>
          <a:p>
            <a:pPr lvl="0" algn="l"/>
            <a:r>
              <a:rPr lang="en-US" sz="2359" dirty="0"/>
              <a:t>je </a:t>
            </a:r>
            <a:r>
              <a:rPr lang="en-US" sz="2359" dirty="0" err="1"/>
              <a:t>označenie</a:t>
            </a:r>
            <a:r>
              <a:rPr lang="en-US" sz="2359" dirty="0"/>
              <a:t> </a:t>
            </a:r>
            <a:r>
              <a:rPr lang="en-US" sz="2359" dirty="0" err="1"/>
              <a:t>samotnej</a:t>
            </a:r>
            <a:r>
              <a:rPr lang="en-US" sz="2359" dirty="0"/>
              <a:t> </a:t>
            </a:r>
            <a:r>
              <a:rPr lang="en-US" sz="2359" dirty="0" err="1"/>
              <a:t>technológie</a:t>
            </a:r>
            <a:r>
              <a:rPr lang="en-US" sz="2359" dirty="0"/>
              <a:t> </a:t>
            </a:r>
            <a:r>
              <a:rPr lang="en-US" sz="2359" dirty="0" err="1"/>
              <a:t>ako</a:t>
            </a:r>
            <a:r>
              <a:rPr lang="en-US" sz="2359" dirty="0"/>
              <a:t> </a:t>
            </a:r>
            <a:r>
              <a:rPr lang="en-US" sz="2359" dirty="0" err="1"/>
              <a:t>aj</a:t>
            </a:r>
            <a:r>
              <a:rPr lang="en-US" sz="2359" dirty="0"/>
              <a:t> </a:t>
            </a:r>
            <a:r>
              <a:rPr lang="en-US" sz="2359" dirty="0" err="1"/>
              <a:t>produktov</a:t>
            </a:r>
            <a:r>
              <a:rPr lang="en-US" sz="2359" dirty="0"/>
              <a:t> </a:t>
            </a:r>
            <a:r>
              <a:rPr lang="en-US" sz="2359" dirty="0" err="1"/>
              <a:t>vyrobených</a:t>
            </a:r>
            <a:r>
              <a:rPr lang="en-US" sz="2359" dirty="0"/>
              <a:t> </a:t>
            </a:r>
            <a:r>
              <a:rPr lang="en-US" sz="2359" dirty="0" err="1"/>
              <a:t>technológiou</a:t>
            </a:r>
            <a:r>
              <a:rPr lang="en-US" sz="2359" dirty="0"/>
              <a:t> </a:t>
            </a:r>
            <a:r>
              <a:rPr lang="en-US" sz="2359" dirty="0" err="1"/>
              <a:t>podobnou</a:t>
            </a:r>
            <a:r>
              <a:rPr lang="en-US" sz="2359" dirty="0"/>
              <a:t> </a:t>
            </a:r>
            <a:r>
              <a:rPr lang="en-US" sz="2359" dirty="0" err="1"/>
              <a:t>výrobe</a:t>
            </a:r>
            <a:r>
              <a:rPr lang="en-US" sz="2359" dirty="0"/>
              <a:t> </a:t>
            </a:r>
            <a:r>
              <a:rPr lang="en-US" sz="2359" dirty="0" err="1"/>
              <a:t>integrovaných</a:t>
            </a:r>
            <a:r>
              <a:rPr lang="en-US" sz="2359" dirty="0"/>
              <a:t> </a:t>
            </a:r>
            <a:r>
              <a:rPr lang="en-US" sz="2359" dirty="0" err="1"/>
              <a:t>obvodov</a:t>
            </a:r>
            <a:endParaRPr lang="en-US" sz="2359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64746" y="2638658"/>
            <a:ext cx="4824536" cy="389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4226" y="2605395"/>
            <a:ext cx="4104456" cy="393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54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/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/>
          <p:cNvSpPr/>
          <p:nvPr/>
        </p:nvSpPr>
        <p:spPr>
          <a:xfrm>
            <a:off x="552178" y="157163"/>
            <a:ext cx="11305256" cy="34996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92D050"/>
                </a:solidFill>
                <a:latin typeface="Consolas" panose="020B0609020204030204" pitchFamily="49" charset="0"/>
              </a:rPr>
              <a:t> MEMS Intelligent Sensors and Actuators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6280181" y="3657434"/>
            <a:ext cx="151836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gencraft.com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4AC3689-6A38-747D-7892-30758002D769}"/>
              </a:ext>
            </a:extLst>
          </p:cNvPr>
          <p:cNvSpPr txBox="1"/>
          <p:nvPr/>
        </p:nvSpPr>
        <p:spPr>
          <a:xfrm>
            <a:off x="892801" y="758082"/>
            <a:ext cx="10774759" cy="576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sk-SK" b="1" dirty="0"/>
              <a:t>🎓 Chýba vám v rozvrhu prepojenie medzi elektronikou a informatikou?</a:t>
            </a:r>
            <a:endParaRPr lang="sk-SK" dirty="0"/>
          </a:p>
          <a:p>
            <a:pPr>
              <a:lnSpc>
                <a:spcPct val="150000"/>
              </a:lnSpc>
              <a:buNone/>
            </a:pPr>
            <a:endParaRPr lang="sk-SK" sz="900" dirty="0"/>
          </a:p>
          <a:p>
            <a:pPr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sk-SK" dirty="0"/>
              <a:t>Moderný priemysel nehľadá len </a:t>
            </a:r>
            <a:r>
              <a:rPr lang="en-US" dirty="0"/>
              <a:t>“</a:t>
            </a:r>
            <a:r>
              <a:rPr lang="sk-SK" dirty="0"/>
              <a:t>čistých</a:t>
            </a:r>
            <a:r>
              <a:rPr lang="en-US" dirty="0"/>
              <a:t>”</a:t>
            </a:r>
            <a:r>
              <a:rPr lang="sk-SK" dirty="0"/>
              <a:t> programátorov, ani len </a:t>
            </a:r>
            <a:r>
              <a:rPr lang="en-US" dirty="0"/>
              <a:t>“</a:t>
            </a:r>
            <a:r>
              <a:rPr lang="sk-SK" dirty="0"/>
              <a:t>čistých</a:t>
            </a:r>
            <a:r>
              <a:rPr lang="en-US" dirty="0"/>
              <a:t>”</a:t>
            </a:r>
            <a:r>
              <a:rPr lang="sk-SK" dirty="0"/>
              <a:t> elektrotechnikov. </a:t>
            </a:r>
            <a:br>
              <a:rPr lang="en-US" dirty="0"/>
            </a:br>
            <a:r>
              <a:rPr lang="en-US" dirty="0"/>
              <a:t>	</a:t>
            </a:r>
            <a:r>
              <a:rPr lang="sk-SK" dirty="0"/>
              <a:t>Najžiadanejší sú </a:t>
            </a:r>
            <a:r>
              <a:rPr lang="sk-SK" b="1" dirty="0"/>
              <a:t>systémoví integrátori</a:t>
            </a:r>
            <a:r>
              <a:rPr lang="sk-SK" dirty="0"/>
              <a:t> – inžinieri, ktorí rozumejú celému toku dát.</a:t>
            </a:r>
          </a:p>
          <a:p>
            <a:pPr>
              <a:lnSpc>
                <a:spcPct val="150000"/>
              </a:lnSpc>
              <a:buNone/>
            </a:pPr>
            <a:endParaRPr lang="sk-SK" sz="500" b="1" dirty="0"/>
          </a:p>
          <a:p>
            <a:pPr>
              <a:lnSpc>
                <a:spcPct val="150000"/>
              </a:lnSpc>
              <a:buNone/>
            </a:pPr>
            <a:r>
              <a:rPr lang="sk-SK" b="1" dirty="0"/>
              <a:t>Čo sa naučí</a:t>
            </a:r>
            <a:r>
              <a:rPr lang="en-US" b="1" dirty="0"/>
              <a:t>m</a:t>
            </a:r>
            <a:r>
              <a:rPr lang="sk-SK" b="1" dirty="0"/>
              <a:t>e?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🔹 </a:t>
            </a:r>
            <a:r>
              <a:rPr lang="sk-SK" b="1" dirty="0" err="1"/>
              <a:t>Senzorika</a:t>
            </a:r>
            <a:r>
              <a:rPr lang="sk-SK" b="1" dirty="0"/>
              <a:t> v </a:t>
            </a:r>
            <a:r>
              <a:rPr lang="sk-SK" b="1" dirty="0" err="1"/>
              <a:t>Automotive</a:t>
            </a:r>
            <a:r>
              <a:rPr lang="sk-SK" b="1" dirty="0"/>
              <a:t>: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      Ako fungujú kamery, radary a airbagy v moderných autách (Audi, Tesla). </a:t>
            </a:r>
            <a:br>
              <a:rPr lang="sk-SK" dirty="0"/>
            </a:br>
            <a:r>
              <a:rPr lang="sk-SK" dirty="0"/>
              <a:t>🔹 </a:t>
            </a:r>
            <a:r>
              <a:rPr lang="sk-SK" b="1" dirty="0"/>
              <a:t>Industry 4.0: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    </a:t>
            </a:r>
            <a:r>
              <a:rPr lang="en-US" dirty="0"/>
              <a:t> </a:t>
            </a:r>
            <a:r>
              <a:rPr lang="sk-SK" dirty="0"/>
              <a:t>Od fyzikálneho princípu merania, cez digitálne zbernice až po vizualizáciu v </a:t>
            </a:r>
            <a:r>
              <a:rPr lang="sk-SK" dirty="0" err="1"/>
              <a:t>cloude</a:t>
            </a:r>
            <a:r>
              <a:rPr lang="sk-SK" dirty="0"/>
              <a:t>. </a:t>
            </a:r>
            <a:br>
              <a:rPr lang="sk-SK" dirty="0"/>
            </a:br>
            <a:r>
              <a:rPr lang="sk-SK" dirty="0"/>
              <a:t>🔹 </a:t>
            </a:r>
            <a:r>
              <a:rPr lang="sk-SK" b="1" dirty="0" err="1"/>
              <a:t>Data</a:t>
            </a:r>
            <a:r>
              <a:rPr lang="sk-SK" b="1" dirty="0"/>
              <a:t> </a:t>
            </a:r>
            <a:r>
              <a:rPr lang="sk-SK" b="1" dirty="0" err="1"/>
              <a:t>Science</a:t>
            </a:r>
            <a:r>
              <a:rPr lang="sk-SK" b="1" dirty="0"/>
              <a:t> v praxi: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     </a:t>
            </a:r>
            <a:r>
              <a:rPr lang="en-US" dirty="0"/>
              <a:t> </a:t>
            </a:r>
            <a:r>
              <a:rPr lang="sk-SK" dirty="0"/>
              <a:t>Ako spracovať dáta, spojiť údaje z viacerých senzorov a správne ich interpretovať. </a:t>
            </a:r>
          </a:p>
          <a:p>
            <a:pPr>
              <a:lnSpc>
                <a:spcPct val="150000"/>
              </a:lnSpc>
              <a:buNone/>
            </a:pPr>
            <a:br>
              <a:rPr lang="sk-SK" dirty="0"/>
            </a:br>
            <a:r>
              <a:rPr lang="sk-SK" dirty="0"/>
              <a:t>Nečakajte nudné definície, ale prácu s reálnym hardvérom a modernými protokolmi (I2C, SPI, MQTT</a:t>
            </a:r>
            <a:r>
              <a:rPr lang="en-US" dirty="0"/>
              <a:t>)</a:t>
            </a:r>
            <a:r>
              <a:rPr lang="sk-SK" dirty="0"/>
              <a:t>. </a:t>
            </a:r>
            <a:r>
              <a:rPr lang="en-US" dirty="0"/>
              <a:t>					</a:t>
            </a:r>
            <a:r>
              <a:rPr lang="sk-SK" dirty="0"/>
              <a:t>Získajte kompetencie, ktoré vás odlíšia na trhu práce. </a:t>
            </a:r>
          </a:p>
        </p:txBody>
      </p:sp>
    </p:spTree>
    <p:extLst>
      <p:ext uri="{BB962C8B-B14F-4D97-AF65-F5344CB8AC3E}">
        <p14:creationId xmlns:p14="http://schemas.microsoft.com/office/powerpoint/2010/main" val="3725683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61435" y="699207"/>
            <a:ext cx="3755733" cy="2156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356122" y="211300"/>
            <a:ext cx="10181788" cy="3361715"/>
          </a:xfrm>
        </p:spPr>
        <p:txBody>
          <a:bodyPr anchor="ctr"/>
          <a:lstStyle/>
          <a:p>
            <a:pPr lvl="0" algn="l"/>
            <a:r>
              <a:rPr lang="en-US" sz="4355" b="1" dirty="0">
                <a:solidFill>
                  <a:srgbClr val="FF6600"/>
                </a:solidFill>
              </a:rPr>
              <a:t>                </a:t>
            </a:r>
            <a:r>
              <a:rPr lang="en-US" sz="4355" b="1" dirty="0" err="1">
                <a:solidFill>
                  <a:srgbClr val="FF6600"/>
                </a:solidFill>
              </a:rPr>
              <a:t>Inteligencia</a:t>
            </a:r>
            <a:endParaRPr lang="en-US" sz="4355" b="1" dirty="0">
              <a:solidFill>
                <a:srgbClr val="FF6600"/>
              </a:solidFill>
            </a:endParaRPr>
          </a:p>
          <a:p>
            <a:pPr lvl="0" algn="l"/>
            <a:r>
              <a:rPr lang="en-US" b="1" dirty="0"/>
              <a:t>                        intelligent system, smart system</a:t>
            </a:r>
            <a:br>
              <a:rPr lang="en-US" sz="1996" dirty="0"/>
            </a:br>
            <a:endParaRPr lang="en-US" sz="1996" dirty="0"/>
          </a:p>
          <a:p>
            <a:pPr lvl="0" algn="l"/>
            <a:endParaRPr lang="en-US" dirty="0"/>
          </a:p>
          <a:p>
            <a:pPr lvl="0" algn="l"/>
            <a:endParaRPr lang="en-US" dirty="0"/>
          </a:p>
          <a:p>
            <a:pPr lvl="0" algn="l"/>
            <a:endParaRPr lang="en-US" sz="254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6121" y="319148"/>
            <a:ext cx="1684854" cy="155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96194" y="2855651"/>
            <a:ext cx="3455927" cy="345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304706" y="3151159"/>
            <a:ext cx="5760122" cy="3455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8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348616" y="201504"/>
            <a:ext cx="11580826" cy="6822697"/>
          </a:xfrm>
        </p:spPr>
        <p:txBody>
          <a:bodyPr anchor="ctr"/>
          <a:lstStyle/>
          <a:p>
            <a:pPr lvl="0" algn="l"/>
            <a:r>
              <a:rPr lang="en-US" sz="4355" b="1" dirty="0">
                <a:solidFill>
                  <a:srgbClr val="FF6600"/>
                </a:solidFill>
              </a:rPr>
              <a:t>                </a:t>
            </a:r>
            <a:r>
              <a:rPr lang="en-US" sz="4355" b="1" dirty="0" err="1">
                <a:solidFill>
                  <a:srgbClr val="FF6600"/>
                </a:solidFill>
              </a:rPr>
              <a:t>Inteligencia</a:t>
            </a:r>
            <a:endParaRPr lang="en-US" sz="4355" b="1" dirty="0">
              <a:solidFill>
                <a:srgbClr val="FF6600"/>
              </a:solidFill>
            </a:endParaRPr>
          </a:p>
          <a:p>
            <a:pPr lvl="0" algn="l"/>
            <a:r>
              <a:rPr lang="en-US" b="1" dirty="0"/>
              <a:t>                        intelligent system, smart system</a:t>
            </a:r>
            <a:br>
              <a:rPr lang="en-US" sz="1996" dirty="0"/>
            </a:br>
            <a:endParaRPr lang="en-US" sz="1996" dirty="0"/>
          </a:p>
          <a:p>
            <a:pPr lvl="0" algn="l"/>
            <a:endParaRPr lang="en-US" dirty="0"/>
          </a:p>
          <a:p>
            <a:pPr lvl="0" algn="l"/>
            <a:r>
              <a:rPr lang="en-US" sz="2400" dirty="0"/>
              <a:t>– </a:t>
            </a:r>
            <a:r>
              <a:rPr lang="en-US" sz="2400" dirty="0" err="1"/>
              <a:t>schopnosť</a:t>
            </a:r>
            <a:r>
              <a:rPr lang="en-US" sz="2400" dirty="0"/>
              <a:t> </a:t>
            </a:r>
            <a:r>
              <a:rPr lang="en-US" sz="2400" dirty="0" err="1"/>
              <a:t>riešiť</a:t>
            </a:r>
            <a:r>
              <a:rPr lang="en-US" sz="2400" dirty="0"/>
              <a:t> </a:t>
            </a:r>
            <a:r>
              <a:rPr lang="en-US" sz="2400" dirty="0" err="1"/>
              <a:t>problémy</a:t>
            </a:r>
            <a:r>
              <a:rPr lang="en-US" sz="2400" dirty="0"/>
              <a:t> za </a:t>
            </a:r>
            <a:r>
              <a:rPr lang="en-US" sz="2400" dirty="0" err="1"/>
              <a:t>okolností</a:t>
            </a:r>
            <a:r>
              <a:rPr lang="en-US" sz="2400" dirty="0"/>
              <a:t> </a:t>
            </a:r>
            <a:r>
              <a:rPr lang="en-US" sz="2400" dirty="0" err="1"/>
              <a:t>sprevádzaných</a:t>
            </a:r>
            <a:r>
              <a:rPr lang="en-US" sz="2400" dirty="0"/>
              <a:t> </a:t>
            </a:r>
            <a:r>
              <a:rPr lang="en-US" sz="2400" dirty="0" err="1"/>
              <a:t>neurčitosťou</a:t>
            </a:r>
            <a:r>
              <a:rPr lang="en-US" sz="2400" dirty="0"/>
              <a:t>.</a:t>
            </a:r>
          </a:p>
          <a:p>
            <a:pPr lvl="0" algn="l"/>
            <a:endParaRPr lang="en-US" sz="2800" dirty="0"/>
          </a:p>
          <a:p>
            <a:pPr lvl="0" algn="l"/>
            <a:r>
              <a:rPr lang="en-US" sz="2400" dirty="0"/>
              <a:t>– </a:t>
            </a:r>
            <a:r>
              <a:rPr lang="en-US" sz="2400" dirty="0" err="1"/>
              <a:t>schopnosť</a:t>
            </a:r>
            <a:r>
              <a:rPr lang="en-US" sz="2400" dirty="0"/>
              <a:t> </a:t>
            </a:r>
            <a:r>
              <a:rPr lang="en-US" sz="2400" dirty="0" err="1"/>
              <a:t>vyťažiť</a:t>
            </a:r>
            <a:r>
              <a:rPr lang="en-US" sz="2400" dirty="0"/>
              <a:t> </a:t>
            </a:r>
            <a:r>
              <a:rPr lang="en-US" sz="2400" dirty="0" err="1"/>
              <a:t>dôležité</a:t>
            </a:r>
            <a:r>
              <a:rPr lang="en-US" sz="2400" dirty="0"/>
              <a:t> </a:t>
            </a:r>
            <a:r>
              <a:rPr lang="en-US" sz="2400" dirty="0" err="1"/>
              <a:t>informácie</a:t>
            </a:r>
            <a:r>
              <a:rPr lang="en-US" sz="2400" dirty="0"/>
              <a:t> z </a:t>
            </a:r>
            <a:r>
              <a:rPr lang="en-US" sz="2400" dirty="0" err="1"/>
              <a:t>daného</a:t>
            </a:r>
            <a:r>
              <a:rPr lang="en-US" sz="2400" dirty="0"/>
              <a:t> </a:t>
            </a:r>
            <a:r>
              <a:rPr lang="en-US" sz="2400" dirty="0" err="1"/>
              <a:t>množstva</a:t>
            </a:r>
            <a:r>
              <a:rPr lang="en-US" sz="2400" dirty="0"/>
              <a:t> </a:t>
            </a:r>
            <a:r>
              <a:rPr lang="en-US" sz="2400" dirty="0" err="1"/>
              <a:t>pozorovaní</a:t>
            </a:r>
            <a:r>
              <a:rPr lang="en-US" sz="2400" dirty="0"/>
              <a:t>, </a:t>
            </a:r>
            <a:r>
              <a:rPr lang="en-US" sz="2400" dirty="0" err="1"/>
              <a:t>ktoré</a:t>
            </a:r>
            <a:r>
              <a:rPr lang="en-US" sz="2400" dirty="0"/>
              <a:t> </a:t>
            </a:r>
            <a:r>
              <a:rPr lang="en-US" sz="2400" dirty="0" err="1"/>
              <a:t>nám</a:t>
            </a:r>
            <a:r>
              <a:rPr lang="en-US" sz="2400" dirty="0"/>
              <a:t> </a:t>
            </a:r>
            <a:r>
              <a:rPr lang="en-US" sz="2400" dirty="0" err="1"/>
              <a:t>zabezpečia</a:t>
            </a:r>
            <a:r>
              <a:rPr lang="en-US" sz="2400" dirty="0"/>
              <a:t> </a:t>
            </a:r>
            <a:r>
              <a:rPr lang="en-US" sz="2400" dirty="0" err="1"/>
              <a:t>prežitie</a:t>
            </a:r>
            <a:endParaRPr lang="en-US" sz="2400" dirty="0"/>
          </a:p>
          <a:p>
            <a:pPr lvl="0" algn="l"/>
            <a:endParaRPr lang="en-US" sz="2800" dirty="0"/>
          </a:p>
          <a:p>
            <a:pPr lvl="0" algn="l"/>
            <a:r>
              <a:rPr lang="en-US" sz="2000" dirty="0"/>
              <a:t>An intelligent system is a machine with an </a:t>
            </a:r>
            <a:r>
              <a:rPr lang="en-US" sz="2000" dirty="0">
                <a:solidFill>
                  <a:srgbClr val="FF6600"/>
                </a:solidFill>
              </a:rPr>
              <a:t>embedded</a:t>
            </a:r>
            <a:r>
              <a:rPr lang="en-US" sz="2000" dirty="0"/>
              <a:t>, Internet-connected </a:t>
            </a:r>
            <a:r>
              <a:rPr lang="en-US" sz="2000" dirty="0">
                <a:solidFill>
                  <a:srgbClr val="FF6600"/>
                </a:solidFill>
              </a:rPr>
              <a:t>computer</a:t>
            </a:r>
            <a:r>
              <a:rPr lang="en-US" sz="2000" dirty="0"/>
              <a:t> that has the capacity to gather and analyze data and </a:t>
            </a:r>
            <a:r>
              <a:rPr lang="en-US" sz="2000" dirty="0">
                <a:solidFill>
                  <a:srgbClr val="FF6600"/>
                </a:solidFill>
              </a:rPr>
              <a:t>communicate</a:t>
            </a:r>
            <a:r>
              <a:rPr lang="en-US" sz="2000" dirty="0"/>
              <a:t> with other systems.  </a:t>
            </a:r>
          </a:p>
          <a:p>
            <a:pPr lvl="0" algn="l"/>
            <a:r>
              <a:rPr lang="en-US" sz="2000" dirty="0"/>
              <a:t>Requirements for an intelligent system include security, connectivity, the ability to adapt according to current data and the capacity for remote monitoring and management.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8616" y="201504"/>
            <a:ext cx="1684854" cy="1555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65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696194" y="108754"/>
            <a:ext cx="11377263" cy="6186181"/>
          </a:xfrm>
        </p:spPr>
        <p:txBody>
          <a:bodyPr anchor="ctr"/>
          <a:lstStyle/>
          <a:p>
            <a:pPr lvl="0" algn="l"/>
            <a:r>
              <a:rPr lang="en-US" sz="4355" b="1" dirty="0" err="1">
                <a:solidFill>
                  <a:srgbClr val="D2A000"/>
                </a:solidFill>
              </a:rPr>
              <a:t>Senzor</a:t>
            </a:r>
            <a:endParaRPr lang="en-US" sz="4355" b="1" dirty="0">
              <a:solidFill>
                <a:srgbClr val="D2A000"/>
              </a:solidFill>
            </a:endParaRPr>
          </a:p>
          <a:p>
            <a:pPr lvl="0" algn="l"/>
            <a:r>
              <a:rPr lang="en-US" sz="2359" dirty="0"/>
              <a:t>LAT   </a:t>
            </a:r>
            <a:r>
              <a:rPr lang="en-US" sz="2359" i="1" dirty="0" err="1"/>
              <a:t>sentire</a:t>
            </a:r>
            <a:r>
              <a:rPr lang="en-US" sz="2359" dirty="0"/>
              <a:t> – </a:t>
            </a:r>
            <a:r>
              <a:rPr lang="en-US" sz="2359" dirty="0" err="1"/>
              <a:t>vnímať</a:t>
            </a:r>
            <a:r>
              <a:rPr lang="en-US" sz="2359" dirty="0"/>
              <a:t>, </a:t>
            </a:r>
            <a:r>
              <a:rPr lang="en-US" sz="2359" dirty="0" err="1"/>
              <a:t>cítiť</a:t>
            </a:r>
            <a:r>
              <a:rPr lang="en-US" sz="2359" dirty="0"/>
              <a:t>, </a:t>
            </a:r>
            <a:r>
              <a:rPr lang="en-US" sz="2359" dirty="0" err="1"/>
              <a:t>hmatať</a:t>
            </a:r>
            <a:r>
              <a:rPr lang="en-US" sz="2359" dirty="0"/>
              <a:t>, </a:t>
            </a:r>
            <a:r>
              <a:rPr lang="en-US" sz="2359" dirty="0" err="1"/>
              <a:t>pociťovať</a:t>
            </a:r>
            <a:endParaRPr lang="en-US" sz="2359" dirty="0"/>
          </a:p>
          <a:p>
            <a:pPr lvl="0" algn="l"/>
            <a:endParaRPr lang="en-US" sz="500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GB 	Sensor, detector</a:t>
            </a:r>
          </a:p>
          <a:p>
            <a:pPr lvl="0" algn="l">
              <a:spcAft>
                <a:spcPts val="600"/>
              </a:spcAft>
            </a:pPr>
            <a:r>
              <a:rPr lang="en-US" sz="2359" dirty="0"/>
              <a:t>DE 	Sensor,  (</a:t>
            </a:r>
            <a:r>
              <a:rPr lang="en-US" sz="2359" dirty="0" err="1"/>
              <a:t>Messgrößen</a:t>
            </a:r>
            <a:r>
              <a:rPr lang="en-US" sz="2359" dirty="0"/>
              <a:t>-)</a:t>
            </a:r>
            <a:r>
              <a:rPr lang="en-US" sz="2359" dirty="0" err="1"/>
              <a:t>Aufnehmer</a:t>
            </a:r>
            <a:r>
              <a:rPr lang="en-US" sz="2359" dirty="0"/>
              <a:t>,  (Mess-)</a:t>
            </a:r>
            <a:r>
              <a:rPr lang="en-US" sz="2359" dirty="0" err="1"/>
              <a:t>Fühler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FR 	</a:t>
            </a:r>
            <a:r>
              <a:rPr lang="en-US" sz="2359" dirty="0" err="1"/>
              <a:t>Capteur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PL   	</a:t>
            </a:r>
            <a:r>
              <a:rPr lang="en-US" sz="2359" dirty="0" err="1"/>
              <a:t>Czujnik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HU 	</a:t>
            </a:r>
            <a:r>
              <a:rPr lang="en-US" sz="2359" dirty="0" err="1"/>
              <a:t>Érzékelő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UA 	</a:t>
            </a:r>
            <a:r>
              <a:rPr lang="en-US" sz="2359" dirty="0" err="1"/>
              <a:t>Давач</a:t>
            </a:r>
            <a:r>
              <a:rPr lang="en-US" sz="2359" dirty="0"/>
              <a:t>    [</a:t>
            </a:r>
            <a:r>
              <a:rPr lang="en-US" sz="2359" dirty="0" err="1"/>
              <a:t>davač</a:t>
            </a:r>
            <a:r>
              <a:rPr lang="en-US" sz="2359" dirty="0"/>
              <a:t>]</a:t>
            </a:r>
          </a:p>
          <a:p>
            <a:pPr lvl="0" algn="l">
              <a:spcAft>
                <a:spcPts val="600"/>
              </a:spcAft>
            </a:pPr>
            <a:r>
              <a:rPr lang="en-US" sz="2359" dirty="0"/>
              <a:t>RU 	</a:t>
            </a:r>
            <a:r>
              <a:rPr lang="en-US" sz="2359" dirty="0" err="1"/>
              <a:t>Датчик</a:t>
            </a:r>
            <a:r>
              <a:rPr lang="en-US" sz="2359" dirty="0"/>
              <a:t>   [</a:t>
            </a:r>
            <a:r>
              <a:rPr lang="en-US" sz="2359" dirty="0" err="1"/>
              <a:t>datčik</a:t>
            </a:r>
            <a:r>
              <a:rPr lang="en-US" sz="2359" dirty="0"/>
              <a:t>]</a:t>
            </a:r>
          </a:p>
          <a:p>
            <a:pPr lvl="0" algn="l">
              <a:spcAft>
                <a:spcPts val="600"/>
              </a:spcAft>
            </a:pPr>
            <a:r>
              <a:rPr lang="en-US" sz="2359" dirty="0"/>
              <a:t>CZ 	</a:t>
            </a:r>
            <a:r>
              <a:rPr lang="en-US" sz="2359" dirty="0" err="1"/>
              <a:t>Senzor</a:t>
            </a:r>
            <a:r>
              <a:rPr lang="en-US" sz="2359" dirty="0"/>
              <a:t>, </a:t>
            </a:r>
            <a:r>
              <a:rPr lang="en-US" sz="2359" u="sng" dirty="0" err="1"/>
              <a:t>čidlo</a:t>
            </a:r>
            <a:r>
              <a:rPr lang="en-US" sz="2359" dirty="0"/>
              <a:t>, </a:t>
            </a:r>
            <a:r>
              <a:rPr lang="en-US" sz="2359" b="1" dirty="0" err="1"/>
              <a:t>snímač</a:t>
            </a:r>
            <a:endParaRPr lang="en-US" sz="2359" b="1" dirty="0"/>
          </a:p>
          <a:p>
            <a:pPr lvl="0" algn="l"/>
            <a:endParaRPr lang="en-US" sz="1200" dirty="0"/>
          </a:p>
          <a:p>
            <a:pPr lvl="0" algn="l"/>
            <a:r>
              <a:rPr lang="en-US" sz="2177" dirty="0" err="1"/>
              <a:t>Zdroj</a:t>
            </a:r>
            <a:r>
              <a:rPr lang="en-US" sz="2177" dirty="0"/>
              <a:t> </a:t>
            </a:r>
            <a:r>
              <a:rPr lang="en-US" sz="2177" dirty="0" err="1"/>
              <a:t>informácií</a:t>
            </a:r>
            <a:r>
              <a:rPr lang="en-US" sz="2177" dirty="0"/>
              <a:t> pre </a:t>
            </a:r>
            <a:r>
              <a:rPr lang="en-US" sz="2177" dirty="0" err="1"/>
              <a:t>riadiaci</a:t>
            </a:r>
            <a:r>
              <a:rPr lang="en-US" sz="2177" dirty="0"/>
              <a:t> </a:t>
            </a:r>
            <a:r>
              <a:rPr lang="en-US" sz="2177" dirty="0" err="1"/>
              <a:t>systém</a:t>
            </a:r>
            <a:r>
              <a:rPr lang="en-US" sz="2177" dirty="0"/>
              <a:t> (</a:t>
            </a:r>
            <a:r>
              <a:rPr lang="en-US" sz="2177" dirty="0" err="1"/>
              <a:t>napr</a:t>
            </a:r>
            <a:r>
              <a:rPr lang="en-US" sz="2177" dirty="0"/>
              <a:t>. </a:t>
            </a:r>
            <a:r>
              <a:rPr lang="en-US" sz="2177" dirty="0" err="1"/>
              <a:t>mozog</a:t>
            </a:r>
            <a:r>
              <a:rPr lang="en-US" sz="2177" dirty="0"/>
              <a:t>)</a:t>
            </a:r>
            <a:br>
              <a:rPr lang="en-US" sz="2177" dirty="0"/>
            </a:br>
            <a:r>
              <a:rPr lang="en-US" sz="2177" dirty="0"/>
              <a:t>v </a:t>
            </a:r>
            <a:r>
              <a:rPr lang="en-US" sz="2177" dirty="0" err="1"/>
              <a:t>užšom</a:t>
            </a:r>
            <a:r>
              <a:rPr lang="en-US" sz="2177" dirty="0"/>
              <a:t> </a:t>
            </a:r>
            <a:r>
              <a:rPr lang="en-US" sz="2177" dirty="0" err="1"/>
              <a:t>slova</a:t>
            </a:r>
            <a:r>
              <a:rPr lang="en-US" sz="2177" dirty="0"/>
              <a:t> </a:t>
            </a:r>
            <a:r>
              <a:rPr lang="en-US" sz="2177" dirty="0" err="1"/>
              <a:t>zmysle</a:t>
            </a:r>
            <a:r>
              <a:rPr lang="en-US" sz="2177" dirty="0"/>
              <a:t>  - </a:t>
            </a:r>
            <a:r>
              <a:rPr lang="en-US" sz="2177" dirty="0" err="1"/>
              <a:t>technické</a:t>
            </a:r>
            <a:r>
              <a:rPr lang="en-US" sz="2177" dirty="0"/>
              <a:t> </a:t>
            </a:r>
            <a:r>
              <a:rPr lang="en-US" sz="2177" dirty="0" err="1"/>
              <a:t>zariadenie</a:t>
            </a:r>
            <a:r>
              <a:rPr lang="en-US" sz="2177" dirty="0"/>
              <a:t> (</a:t>
            </a:r>
            <a:r>
              <a:rPr lang="en-US" sz="2177" dirty="0" err="1"/>
              <a:t>prvok</a:t>
            </a:r>
            <a:r>
              <a:rPr lang="en-US" sz="2177" dirty="0"/>
              <a:t>), </a:t>
            </a:r>
            <a:r>
              <a:rPr lang="en-US" sz="2177" dirty="0" err="1"/>
              <a:t>ktoré</a:t>
            </a:r>
            <a:r>
              <a:rPr lang="en-US" sz="2177" dirty="0"/>
              <a:t> </a:t>
            </a:r>
            <a:r>
              <a:rPr lang="en-US" sz="2177" dirty="0" err="1"/>
              <a:t>meria</a:t>
            </a:r>
            <a:r>
              <a:rPr lang="en-US" sz="2177" dirty="0"/>
              <a:t> </a:t>
            </a:r>
            <a:r>
              <a:rPr lang="en-US" sz="2177" dirty="0" err="1"/>
              <a:t>určitú</a:t>
            </a:r>
            <a:r>
              <a:rPr lang="en-US" sz="2177" dirty="0"/>
              <a:t> </a:t>
            </a:r>
            <a:r>
              <a:rPr lang="en-US" sz="2177" dirty="0" err="1"/>
              <a:t>fyzikálnu</a:t>
            </a:r>
            <a:r>
              <a:rPr lang="en-US" sz="2177" dirty="0"/>
              <a:t> </a:t>
            </a:r>
            <a:r>
              <a:rPr lang="en-US" sz="2177" dirty="0" err="1"/>
              <a:t>alebo</a:t>
            </a:r>
            <a:r>
              <a:rPr lang="en-US" sz="2177" dirty="0"/>
              <a:t> </a:t>
            </a:r>
            <a:r>
              <a:rPr lang="en-US" sz="2177" dirty="0" err="1"/>
              <a:t>technickú</a:t>
            </a:r>
            <a:r>
              <a:rPr lang="en-US" sz="2177" dirty="0"/>
              <a:t> </a:t>
            </a:r>
            <a:r>
              <a:rPr lang="en-US" sz="2177" dirty="0" err="1"/>
              <a:t>veličinu</a:t>
            </a:r>
            <a:r>
              <a:rPr lang="en-US" sz="2177" dirty="0"/>
              <a:t> a </a:t>
            </a:r>
            <a:r>
              <a:rPr lang="en-US" sz="2177" dirty="0" err="1"/>
              <a:t>prevádza</a:t>
            </a:r>
            <a:r>
              <a:rPr lang="en-US" sz="2177" dirty="0"/>
              <a:t> </a:t>
            </a:r>
            <a:r>
              <a:rPr lang="en-US" sz="2177" dirty="0" err="1"/>
              <a:t>ju</a:t>
            </a:r>
            <a:r>
              <a:rPr lang="en-US" sz="2177" dirty="0"/>
              <a:t> </a:t>
            </a:r>
            <a:r>
              <a:rPr lang="en-US" sz="2177" dirty="0" err="1"/>
              <a:t>na</a:t>
            </a:r>
            <a:r>
              <a:rPr lang="en-US" sz="2177" dirty="0"/>
              <a:t> </a:t>
            </a:r>
            <a:r>
              <a:rPr lang="en-US" sz="2177" dirty="0" err="1"/>
              <a:t>signál</a:t>
            </a:r>
            <a:r>
              <a:rPr lang="en-US" sz="2177" dirty="0"/>
              <a:t>, </a:t>
            </a:r>
            <a:r>
              <a:rPr lang="en-US" sz="2177" dirty="0" err="1"/>
              <a:t>ktorý</a:t>
            </a:r>
            <a:r>
              <a:rPr lang="en-US" sz="2177" dirty="0"/>
              <a:t> je </a:t>
            </a:r>
            <a:r>
              <a:rPr lang="en-US" sz="2177" dirty="0" err="1"/>
              <a:t>možné</a:t>
            </a:r>
            <a:r>
              <a:rPr lang="en-US" sz="2177" dirty="0"/>
              <a:t> </a:t>
            </a:r>
            <a:r>
              <a:rPr lang="en-US" sz="2177" dirty="0" err="1"/>
              <a:t>prenášať</a:t>
            </a:r>
            <a:r>
              <a:rPr lang="en-US" sz="2177" dirty="0"/>
              <a:t> a </a:t>
            </a:r>
            <a:r>
              <a:rPr lang="en-US" sz="2177" dirty="0" err="1"/>
              <a:t>ďalej</a:t>
            </a:r>
            <a:r>
              <a:rPr lang="en-US" sz="2177" dirty="0"/>
              <a:t> </a:t>
            </a:r>
            <a:r>
              <a:rPr lang="en-US" sz="2177" dirty="0" err="1"/>
              <a:t>spracovávať</a:t>
            </a:r>
            <a:r>
              <a:rPr lang="en-US" sz="2177" dirty="0"/>
              <a:t> v </a:t>
            </a:r>
            <a:r>
              <a:rPr lang="en-US" sz="2177" dirty="0" err="1"/>
              <a:t>meracích</a:t>
            </a:r>
            <a:r>
              <a:rPr lang="en-US" sz="2177" dirty="0"/>
              <a:t> a </a:t>
            </a:r>
            <a:r>
              <a:rPr lang="en-US" sz="2177" dirty="0" err="1"/>
              <a:t>riadiacich</a:t>
            </a:r>
            <a:r>
              <a:rPr lang="en-US" sz="2177" dirty="0"/>
              <a:t> </a:t>
            </a:r>
            <a:r>
              <a:rPr lang="en-US" sz="2177" dirty="0" err="1"/>
              <a:t>systémoch</a:t>
            </a:r>
            <a:r>
              <a:rPr lang="en-US" sz="2177" dirty="0"/>
              <a:t>. </a:t>
            </a:r>
            <a:r>
              <a:rPr lang="en-US" sz="2177" dirty="0" err="1"/>
              <a:t>Najčastejšie</a:t>
            </a:r>
            <a:r>
              <a:rPr lang="en-US" sz="2177" dirty="0"/>
              <a:t> ide o </a:t>
            </a:r>
            <a:r>
              <a:rPr lang="en-US" sz="2177" dirty="0" err="1"/>
              <a:t>elektrický</a:t>
            </a:r>
            <a:r>
              <a:rPr lang="en-US" sz="2177" dirty="0"/>
              <a:t> </a:t>
            </a:r>
            <a:r>
              <a:rPr lang="en-US" sz="2177" dirty="0" err="1"/>
              <a:t>signál</a:t>
            </a:r>
            <a:r>
              <a:rPr lang="en-US" sz="2177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853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93138" y="-99392"/>
            <a:ext cx="2332800" cy="23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264147" y="108754"/>
            <a:ext cx="9947014" cy="1360881"/>
          </a:xfrm>
        </p:spPr>
        <p:txBody>
          <a:bodyPr anchor="ctr"/>
          <a:lstStyle/>
          <a:p>
            <a:pPr lvl="0" algn="l"/>
            <a:r>
              <a:rPr lang="en-US" sz="3629" b="1" dirty="0" err="1">
                <a:solidFill>
                  <a:srgbClr val="FF6600"/>
                </a:solidFill>
              </a:rPr>
              <a:t>Inteligentný</a:t>
            </a:r>
            <a:r>
              <a:rPr lang="en-US" sz="3629" b="1" dirty="0">
                <a:solidFill>
                  <a:srgbClr val="FF6600"/>
                </a:solidFill>
              </a:rPr>
              <a:t> </a:t>
            </a:r>
            <a:r>
              <a:rPr lang="en-US" sz="3629" b="1" dirty="0" err="1">
                <a:solidFill>
                  <a:srgbClr val="FF6600"/>
                </a:solidFill>
              </a:rPr>
              <a:t>senzor</a:t>
            </a:r>
            <a:endParaRPr lang="en-US" sz="3629" b="1" dirty="0">
              <a:solidFill>
                <a:srgbClr val="FF6600"/>
              </a:solidFill>
            </a:endParaRPr>
          </a:p>
          <a:p>
            <a:pPr lvl="0" algn="l"/>
            <a:endParaRPr lang="en-US" sz="2359" dirty="0"/>
          </a:p>
          <a:p>
            <a:pPr lvl="0" algn="l"/>
            <a:endParaRPr lang="en-US" sz="2177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2218" y="1741681"/>
            <a:ext cx="8167750" cy="4711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951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552178" y="335909"/>
            <a:ext cx="10729191" cy="6186181"/>
          </a:xfrm>
        </p:spPr>
        <p:txBody>
          <a:bodyPr anchor="ctr"/>
          <a:lstStyle/>
          <a:p>
            <a:pPr lvl="0" algn="l"/>
            <a:r>
              <a:rPr lang="en-US" sz="4000" b="1" dirty="0" err="1"/>
              <a:t>Aktuátor</a:t>
            </a:r>
            <a:r>
              <a:rPr lang="en-US" sz="4000" b="1" dirty="0"/>
              <a:t> </a:t>
            </a:r>
            <a:r>
              <a:rPr lang="en-US" sz="2000" b="1" dirty="0" err="1"/>
              <a:t>akčný</a:t>
            </a:r>
            <a:r>
              <a:rPr lang="en-US" sz="2000" b="1" dirty="0"/>
              <a:t> </a:t>
            </a:r>
            <a:r>
              <a:rPr lang="en-US" sz="2000" b="1" dirty="0" err="1"/>
              <a:t>člen</a:t>
            </a:r>
            <a:endParaRPr lang="en-US" sz="2000" b="1" dirty="0"/>
          </a:p>
          <a:p>
            <a:pPr lvl="0" algn="l"/>
            <a:endParaRPr lang="en-US" sz="9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LAT    </a:t>
            </a:r>
            <a:r>
              <a:rPr lang="en-US" sz="2000" i="1" dirty="0"/>
              <a:t>actus</a:t>
            </a:r>
            <a:r>
              <a:rPr lang="en-US" sz="2000" dirty="0"/>
              <a:t> – </a:t>
            </a:r>
            <a:r>
              <a:rPr lang="en-US" sz="2000" dirty="0" err="1"/>
              <a:t>hnanie</a:t>
            </a:r>
            <a:r>
              <a:rPr lang="en-US" sz="2000" dirty="0"/>
              <a:t>, </a:t>
            </a:r>
            <a:r>
              <a:rPr lang="en-US" sz="2000" dirty="0" err="1"/>
              <a:t>poháňanie</a:t>
            </a:r>
            <a:r>
              <a:rPr lang="en-US" sz="2000" dirty="0"/>
              <a:t>, </a:t>
            </a:r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činnosť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endParaRPr lang="en-US" sz="5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GB 	Actuator	</a:t>
            </a:r>
          </a:p>
          <a:p>
            <a:pPr lvl="0" algn="l">
              <a:spcAft>
                <a:spcPts val="600"/>
              </a:spcAft>
            </a:pPr>
            <a:r>
              <a:rPr lang="en-US" sz="2000" dirty="0"/>
              <a:t>DE 	Aktor, </a:t>
            </a:r>
            <a:r>
              <a:rPr lang="en-US" sz="2000" dirty="0" err="1"/>
              <a:t>Antriebselement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FR 	</a:t>
            </a:r>
            <a:r>
              <a:rPr lang="en-US" sz="2000" dirty="0" err="1"/>
              <a:t>Actionneur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PL 	</a:t>
            </a:r>
            <a:r>
              <a:rPr lang="en-US" sz="2000" dirty="0" err="1"/>
              <a:t>Urządzenie</a:t>
            </a:r>
            <a:r>
              <a:rPr lang="en-US" sz="2000" dirty="0"/>
              <a:t> </a:t>
            </a:r>
            <a:r>
              <a:rPr lang="en-US" sz="2000" dirty="0" err="1"/>
              <a:t>wykonawcze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HU 	</a:t>
            </a:r>
            <a:r>
              <a:rPr lang="en-US" sz="2000" dirty="0" err="1"/>
              <a:t>Működtető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RU 	</a:t>
            </a:r>
            <a:r>
              <a:rPr lang="en-US" sz="2000" dirty="0" err="1"/>
              <a:t>Исполнительное</a:t>
            </a:r>
            <a:r>
              <a:rPr lang="en-US" sz="2000" dirty="0"/>
              <a:t> </a:t>
            </a:r>
            <a:r>
              <a:rPr lang="en-US" sz="2000" dirty="0" err="1"/>
              <a:t>устройство</a:t>
            </a:r>
            <a:r>
              <a:rPr lang="en-US" sz="2000" dirty="0"/>
              <a:t>   [</a:t>
            </a:r>
            <a:r>
              <a:rPr lang="en-US" sz="2000" dirty="0" err="1"/>
              <a:t>ispolniteľnoje</a:t>
            </a:r>
            <a:r>
              <a:rPr lang="en-US" sz="2000" dirty="0"/>
              <a:t> </a:t>
            </a:r>
            <a:r>
              <a:rPr lang="en-US" sz="2000" dirty="0" err="1"/>
              <a:t>ustrojstvo</a:t>
            </a:r>
            <a:r>
              <a:rPr lang="en-US" sz="2000" dirty="0"/>
              <a:t>]</a:t>
            </a:r>
          </a:p>
          <a:p>
            <a:pPr lvl="0" algn="l">
              <a:spcAft>
                <a:spcPts val="600"/>
              </a:spcAft>
            </a:pPr>
            <a:r>
              <a:rPr lang="en-US" sz="2000" dirty="0"/>
              <a:t>CZ 	</a:t>
            </a:r>
            <a:r>
              <a:rPr lang="en-US" sz="2000" dirty="0" err="1"/>
              <a:t>Akční</a:t>
            </a:r>
            <a:r>
              <a:rPr lang="en-US" sz="2000" dirty="0"/>
              <a:t> </a:t>
            </a:r>
            <a:r>
              <a:rPr lang="en-US" sz="2000" dirty="0" err="1"/>
              <a:t>člen</a:t>
            </a:r>
            <a:r>
              <a:rPr lang="en-US" sz="2000" dirty="0"/>
              <a:t>, </a:t>
            </a:r>
            <a:r>
              <a:rPr lang="en-US" sz="2000" dirty="0" err="1"/>
              <a:t>aktuátor</a:t>
            </a:r>
            <a:endParaRPr lang="en-US" sz="2000" dirty="0"/>
          </a:p>
          <a:p>
            <a:pPr lvl="0" algn="l"/>
            <a:endParaRPr lang="en-US" sz="1600" dirty="0"/>
          </a:p>
          <a:p>
            <a:pPr lvl="0" algn="l"/>
            <a:r>
              <a:rPr lang="en-US" sz="2000" dirty="0"/>
              <a:t>Je to </a:t>
            </a:r>
            <a:r>
              <a:rPr lang="en-US" sz="2000" dirty="0" err="1"/>
              <a:t>časť</a:t>
            </a:r>
            <a:r>
              <a:rPr lang="en-US" sz="2000" dirty="0"/>
              <a:t> (</a:t>
            </a:r>
            <a:r>
              <a:rPr lang="en-US" sz="2000" dirty="0" err="1"/>
              <a:t>mechatronického</a:t>
            </a:r>
            <a:r>
              <a:rPr lang="en-US" sz="2000" dirty="0"/>
              <a:t>) </a:t>
            </a:r>
            <a:r>
              <a:rPr lang="en-US" sz="2000" dirty="0" err="1"/>
              <a:t>systému</a:t>
            </a:r>
            <a:r>
              <a:rPr lang="en-US" sz="2000" dirty="0"/>
              <a:t>, </a:t>
            </a:r>
            <a:r>
              <a:rPr lang="en-US" sz="2000" dirty="0" err="1"/>
              <a:t>ktorá</a:t>
            </a:r>
            <a:r>
              <a:rPr lang="en-US" sz="2000" dirty="0"/>
              <a:t> </a:t>
            </a:r>
            <a:r>
              <a:rPr lang="en-US" sz="2000" dirty="0" err="1"/>
              <a:t>premieňa</a:t>
            </a:r>
            <a:r>
              <a:rPr lang="en-US" sz="2000" dirty="0"/>
              <a:t> </a:t>
            </a:r>
            <a:r>
              <a:rPr lang="en-US" sz="2000" dirty="0" err="1"/>
              <a:t>informačnú</a:t>
            </a:r>
            <a:r>
              <a:rPr lang="en-US" sz="2000" dirty="0"/>
              <a:t> </a:t>
            </a:r>
            <a:r>
              <a:rPr lang="en-US" sz="2000" dirty="0" err="1"/>
              <a:t>časť</a:t>
            </a:r>
            <a:r>
              <a:rPr lang="en-US" sz="2000" dirty="0"/>
              <a:t> </a:t>
            </a:r>
            <a:r>
              <a:rPr lang="en-US" sz="2000" dirty="0" err="1"/>
              <a:t>procesu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technickú</a:t>
            </a:r>
            <a:r>
              <a:rPr lang="en-US" sz="2000" dirty="0"/>
              <a:t> - </a:t>
            </a:r>
            <a:r>
              <a:rPr lang="en-US" sz="2000" dirty="0" err="1"/>
              <a:t>napr</a:t>
            </a:r>
            <a:r>
              <a:rPr lang="en-US" sz="2000" dirty="0"/>
              <a:t>. </a:t>
            </a:r>
            <a:r>
              <a:rPr lang="en-US" sz="2000" dirty="0" err="1"/>
              <a:t>príkaz</a:t>
            </a:r>
            <a:r>
              <a:rPr lang="en-US" sz="2000" dirty="0"/>
              <a:t> o </a:t>
            </a:r>
            <a:r>
              <a:rPr lang="en-US" sz="2000" dirty="0" err="1"/>
              <a:t>zmene</a:t>
            </a:r>
            <a:r>
              <a:rPr lang="en-US" sz="2000" dirty="0"/>
              <a:t> </a:t>
            </a:r>
            <a:r>
              <a:rPr lang="en-US" sz="2000" dirty="0" err="1"/>
              <a:t>polohy</a:t>
            </a:r>
            <a:r>
              <a:rPr lang="en-US" sz="2000" dirty="0"/>
              <a:t> </a:t>
            </a:r>
            <a:r>
              <a:rPr lang="en-US" sz="2000" dirty="0" err="1"/>
              <a:t>prevedie</a:t>
            </a:r>
            <a:r>
              <a:rPr lang="en-US" sz="2000" dirty="0"/>
              <a:t> </a:t>
            </a:r>
            <a:r>
              <a:rPr lang="en-US" sz="2000" dirty="0" err="1"/>
              <a:t>aktuátor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mechanickú</a:t>
            </a:r>
            <a:r>
              <a:rPr lang="en-US" sz="2000" dirty="0"/>
              <a:t> </a:t>
            </a:r>
            <a:r>
              <a:rPr lang="en-US" sz="2000" dirty="0" err="1"/>
              <a:t>energiu</a:t>
            </a:r>
            <a:r>
              <a:rPr lang="en-US" sz="2000" dirty="0"/>
              <a:t>, </a:t>
            </a:r>
            <a:r>
              <a:rPr lang="en-US" sz="2000" dirty="0" err="1"/>
              <a:t>ktorou</a:t>
            </a:r>
            <a:r>
              <a:rPr lang="en-US" sz="2000" dirty="0"/>
              <a:t> </a:t>
            </a:r>
            <a:r>
              <a:rPr lang="en-US" sz="2000" dirty="0" err="1"/>
              <a:t>zariadenie</a:t>
            </a:r>
            <a:r>
              <a:rPr lang="en-US" sz="2000" dirty="0"/>
              <a:t> </a:t>
            </a:r>
            <a:r>
              <a:rPr lang="en-US" sz="2000" dirty="0" err="1"/>
              <a:t>vychýli</a:t>
            </a:r>
            <a:r>
              <a:rPr lang="en-US" sz="2000" dirty="0"/>
              <a:t> </a:t>
            </a:r>
            <a:r>
              <a:rPr lang="en-US" sz="2000" dirty="0" err="1"/>
              <a:t>požadovaným</a:t>
            </a:r>
            <a:r>
              <a:rPr lang="en-US" sz="2000" dirty="0"/>
              <a:t> </a:t>
            </a:r>
            <a:r>
              <a:rPr lang="en-US" sz="2000" dirty="0" err="1"/>
              <a:t>smerom</a:t>
            </a:r>
            <a:r>
              <a:rPr lang="en-US" sz="2000" dirty="0"/>
              <a:t>.</a:t>
            </a:r>
          </a:p>
          <a:p>
            <a:pPr lvl="0" algn="l"/>
            <a:r>
              <a:rPr lang="en-US" sz="2000" dirty="0"/>
              <a:t>Je </a:t>
            </a:r>
            <a:r>
              <a:rPr lang="en-US" sz="2000" dirty="0" err="1"/>
              <a:t>vlastne</a:t>
            </a:r>
            <a:r>
              <a:rPr lang="en-US" sz="2000" dirty="0"/>
              <a:t> </a:t>
            </a:r>
            <a:r>
              <a:rPr lang="en-US" sz="2000" dirty="0" err="1"/>
              <a:t>opakom</a:t>
            </a:r>
            <a:r>
              <a:rPr lang="en-US" sz="2000" dirty="0"/>
              <a:t> </a:t>
            </a:r>
            <a:r>
              <a:rPr lang="en-US" sz="2000" dirty="0" err="1"/>
              <a:t>senzora</a:t>
            </a:r>
            <a:r>
              <a:rPr lang="en-US" sz="2000" dirty="0"/>
              <a:t> (</a:t>
            </a:r>
            <a:r>
              <a:rPr lang="en-US" sz="2000" dirty="0" err="1"/>
              <a:t>snímača</a:t>
            </a:r>
            <a:r>
              <a:rPr lang="en-US" sz="2000" dirty="0"/>
              <a:t>), </a:t>
            </a:r>
            <a:r>
              <a:rPr lang="en-US" sz="2000" dirty="0" err="1"/>
              <a:t>ktorý</a:t>
            </a:r>
            <a:r>
              <a:rPr lang="en-US" sz="2000" dirty="0"/>
              <a:t> </a:t>
            </a:r>
            <a:r>
              <a:rPr lang="en-US" sz="2000" dirty="0" err="1"/>
              <a:t>premieňa</a:t>
            </a:r>
            <a:r>
              <a:rPr lang="en-US" sz="2000" dirty="0"/>
              <a:t> </a:t>
            </a:r>
            <a:r>
              <a:rPr lang="en-US" sz="2000" dirty="0" err="1"/>
              <a:t>skutočnú</a:t>
            </a:r>
            <a:r>
              <a:rPr lang="en-US" sz="2000" dirty="0"/>
              <a:t> </a:t>
            </a:r>
            <a:r>
              <a:rPr lang="en-US" sz="2000" dirty="0" err="1"/>
              <a:t>fyzikálnu</a:t>
            </a:r>
            <a:r>
              <a:rPr lang="en-US" sz="2000" dirty="0"/>
              <a:t> </a:t>
            </a:r>
            <a:r>
              <a:rPr lang="en-US" sz="2000" dirty="0" err="1"/>
              <a:t>veličinu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informáciu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273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80170" y="-54539"/>
            <a:ext cx="9600357" cy="1360881"/>
          </a:xfrm>
        </p:spPr>
        <p:txBody>
          <a:bodyPr anchor="ctr"/>
          <a:lstStyle/>
          <a:p>
            <a:pPr lvl="0" algn="l"/>
            <a:r>
              <a:rPr lang="en-US" sz="3629" b="1" dirty="0" err="1">
                <a:solidFill>
                  <a:srgbClr val="FF6600"/>
                </a:solidFill>
              </a:rPr>
              <a:t>Inteligentný</a:t>
            </a:r>
            <a:r>
              <a:rPr lang="en-US" sz="3629" b="1" dirty="0">
                <a:solidFill>
                  <a:srgbClr val="FF6600"/>
                </a:solidFill>
              </a:rPr>
              <a:t> </a:t>
            </a:r>
            <a:r>
              <a:rPr lang="en-US" sz="3629" b="1" dirty="0" err="1">
                <a:solidFill>
                  <a:srgbClr val="FF6600"/>
                </a:solidFill>
              </a:rPr>
              <a:t>aktuátor</a:t>
            </a:r>
            <a:endParaRPr lang="en-US" sz="3629" b="1" dirty="0">
              <a:solidFill>
                <a:srgbClr val="FF6600"/>
              </a:solidFill>
            </a:endParaRPr>
          </a:p>
          <a:p>
            <a:pPr lvl="0" algn="l"/>
            <a:endParaRPr lang="en-US" sz="2177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4306" y="836712"/>
            <a:ext cx="8784976" cy="5845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148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120130" y="-54539"/>
            <a:ext cx="9960397" cy="1360881"/>
          </a:xfrm>
        </p:spPr>
        <p:txBody>
          <a:bodyPr anchor="ctr"/>
          <a:lstStyle/>
          <a:p>
            <a:pPr lvl="0" algn="l"/>
            <a:r>
              <a:rPr lang="en-US" sz="3266" b="1" dirty="0">
                <a:solidFill>
                  <a:srgbClr val="FF6600"/>
                </a:solidFill>
              </a:rPr>
              <a:t>MEMS – </a:t>
            </a:r>
            <a:r>
              <a:rPr lang="en-US" sz="3266" b="1" dirty="0" err="1">
                <a:solidFill>
                  <a:srgbClr val="FF6600"/>
                </a:solidFill>
              </a:rPr>
              <a:t>inteligentný</a:t>
            </a:r>
            <a:r>
              <a:rPr lang="en-US" sz="3266" b="1" dirty="0">
                <a:solidFill>
                  <a:srgbClr val="FF6600"/>
                </a:solidFill>
              </a:rPr>
              <a:t> </a:t>
            </a:r>
            <a:r>
              <a:rPr lang="en-US" sz="3266" b="1" dirty="0" err="1">
                <a:solidFill>
                  <a:srgbClr val="FF6600"/>
                </a:solidFill>
              </a:rPr>
              <a:t>senzor</a:t>
            </a:r>
            <a:r>
              <a:rPr lang="en-US" sz="3266" b="1" dirty="0">
                <a:solidFill>
                  <a:srgbClr val="FF6600"/>
                </a:solidFill>
              </a:rPr>
              <a:t> a </a:t>
            </a:r>
            <a:r>
              <a:rPr lang="en-US" sz="3266" b="1" dirty="0" err="1">
                <a:solidFill>
                  <a:srgbClr val="FF6600"/>
                </a:solidFill>
              </a:rPr>
              <a:t>aktuátor</a:t>
            </a:r>
            <a:endParaRPr lang="en-US" sz="3266" b="1" dirty="0">
              <a:solidFill>
                <a:srgbClr val="FF6600"/>
              </a:solidFill>
            </a:endParaRPr>
          </a:p>
          <a:p>
            <a:pPr lvl="0" algn="l"/>
            <a:endParaRPr lang="en-US" sz="2177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13472" y="979757"/>
            <a:ext cx="2764873" cy="276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24708" y="4005064"/>
            <a:ext cx="2453637" cy="216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13061" y="887375"/>
            <a:ext cx="2678327" cy="238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81670" y="3585899"/>
            <a:ext cx="5141108" cy="325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83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86389" y="163293"/>
            <a:ext cx="3888000" cy="317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50900" y="246246"/>
            <a:ext cx="3870691" cy="220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10413" y="1632928"/>
            <a:ext cx="2286098" cy="195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687607" y="4082319"/>
            <a:ext cx="4492836" cy="253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749682" y="3919026"/>
            <a:ext cx="3473236" cy="2441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23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7021F08D-5D4F-35F4-7BBE-6B8FF493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963" y="-331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 descr="Obrázok, na ktorom je koleso, vozidlo, pozemné vozidlo, text&#10;&#10;Obsah vygenerovaný pomocou AI môže byť nesprávny.">
            <a:extLst>
              <a:ext uri="{FF2B5EF4-FFF2-40B4-BE49-F238E27FC236}">
                <a16:creationId xmlns:a16="http://schemas.microsoft.com/office/drawing/2014/main" id="{34BC16C9-09DF-019E-5297-B40A75749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58" y="1778281"/>
            <a:ext cx="9361040" cy="51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8" y="-875560"/>
            <a:ext cx="12482526" cy="99921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lokTextu 2"/>
          <p:cNvSpPr txBox="1"/>
          <p:nvPr/>
        </p:nvSpPr>
        <p:spPr>
          <a:xfrm>
            <a:off x="733763" y="5509815"/>
            <a:ext cx="5045500" cy="10033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5805" b="1">
                <a:solidFill>
                  <a:srgbClr val="FFFF99"/>
                </a:solidFill>
                <a:latin typeface="Bahnschrift SemiCondensed" pitchFamily="34"/>
                <a:ea typeface="Microsoft YaHei" pitchFamily="2"/>
                <a:cs typeface="Lucida Sans" pitchFamily="2"/>
              </a:rPr>
              <a:t>Základy merania</a:t>
            </a:r>
          </a:p>
        </p:txBody>
      </p:sp>
    </p:spTree>
    <p:extLst>
      <p:ext uri="{BB962C8B-B14F-4D97-AF65-F5344CB8AC3E}">
        <p14:creationId xmlns:p14="http://schemas.microsoft.com/office/powerpoint/2010/main" val="121879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50438-2CF3-7C84-25B5-9D67BE4D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666CBFA-3B2C-202C-B530-A00397BD0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BC36CE5A-8F1D-DA36-ED09-C7A76B98B538}"/>
              </a:ext>
            </a:extLst>
          </p:cNvPr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DB4B667-B019-8213-DE1A-063E2409E355}"/>
              </a:ext>
            </a:extLst>
          </p:cNvPr>
          <p:cNvSpPr/>
          <p:nvPr/>
        </p:nvSpPr>
        <p:spPr>
          <a:xfrm>
            <a:off x="552178" y="157163"/>
            <a:ext cx="11305256" cy="34996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92D050"/>
                </a:solidFill>
                <a:latin typeface="Consolas" panose="020B0609020204030204" pitchFamily="49" charset="0"/>
              </a:rPr>
              <a:t> MEMS Intelligent Sensors and Actuators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769C967B-F214-35D6-422F-A7C2304D8B7A}"/>
              </a:ext>
            </a:extLst>
          </p:cNvPr>
          <p:cNvSpPr/>
          <p:nvPr/>
        </p:nvSpPr>
        <p:spPr>
          <a:xfrm>
            <a:off x="6280181" y="3657434"/>
            <a:ext cx="151836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gencraft.com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1E8EF1EF-17A0-8DBF-2C2B-6200CCC9090D}"/>
              </a:ext>
            </a:extLst>
          </p:cNvPr>
          <p:cNvSpPr/>
          <p:nvPr/>
        </p:nvSpPr>
        <p:spPr>
          <a:xfrm>
            <a:off x="552178" y="1052736"/>
            <a:ext cx="10774759" cy="4271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en-US" sz="4000" b="1" dirty="0"/>
              <a:t>Ciele</a:t>
            </a:r>
            <a:endParaRPr lang="en-US" altLang="en-US" sz="4000" b="1" dirty="0"/>
          </a:p>
          <a:p>
            <a:endParaRPr lang="en-US" altLang="en-US" dirty="0"/>
          </a:p>
          <a:p>
            <a:r>
              <a:rPr lang="sk-SK" altLang="en-US" b="1" dirty="0"/>
              <a:t>1. </a:t>
            </a:r>
            <a:r>
              <a:rPr lang="en-US" altLang="en-US" b="1" dirty="0" err="1"/>
              <a:t>Organiz</a:t>
            </a:r>
            <a:r>
              <a:rPr lang="sk-SK" altLang="en-US" b="1" dirty="0" err="1"/>
              <a:t>ácia</a:t>
            </a:r>
            <a:endParaRPr lang="sk-SK" altLang="en-US" b="1" dirty="0"/>
          </a:p>
          <a:p>
            <a:endParaRPr lang="sk-SK" altLang="en-US" dirty="0"/>
          </a:p>
          <a:p>
            <a:r>
              <a:rPr lang="sk-SK" b="1" dirty="0"/>
              <a:t>2. Úvod do </a:t>
            </a:r>
            <a:r>
              <a:rPr lang="sk-SK" b="1" dirty="0" err="1"/>
              <a:t>senzoriky</a:t>
            </a:r>
            <a:r>
              <a:rPr lang="sk-SK" b="1" dirty="0"/>
              <a:t> a </a:t>
            </a:r>
            <a:r>
              <a:rPr lang="en-US" b="1" dirty="0"/>
              <a:t>m</a:t>
            </a:r>
            <a:r>
              <a:rPr lang="sk-SK" b="1" dirty="0" err="1"/>
              <a:t>etrológi</a:t>
            </a:r>
            <a:r>
              <a:rPr lang="en-US" b="1" dirty="0"/>
              <a:t>e</a:t>
            </a:r>
            <a:endParaRPr lang="sk-SK" dirty="0"/>
          </a:p>
          <a:p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Pochopiť základné definície senzorického reťazca (senzor, prevodník, akčný člen) </a:t>
            </a:r>
            <a:br>
              <a:rPr lang="sk-SK" dirty="0"/>
            </a:br>
            <a:r>
              <a:rPr lang="sk-SK" dirty="0"/>
              <a:t>a rozdiel medzi ideálnou a reálnou charakteristikou.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Vedieť identifikovať a vypočítať chyby merania </a:t>
            </a:r>
            <a:br>
              <a:rPr lang="sk-SK" dirty="0"/>
            </a:br>
            <a:r>
              <a:rPr lang="sk-SK" dirty="0"/>
              <a:t>(systematická </a:t>
            </a:r>
            <a:r>
              <a:rPr lang="sk-SK" dirty="0" err="1"/>
              <a:t>vs</a:t>
            </a:r>
            <a:r>
              <a:rPr lang="sk-SK" dirty="0"/>
              <a:t>. náhodná chyba, </a:t>
            </a:r>
            <a:r>
              <a:rPr lang="sk-SK" dirty="0" err="1"/>
              <a:t>hysteréza</a:t>
            </a:r>
            <a:r>
              <a:rPr lang="sk-SK" dirty="0"/>
              <a:t>, </a:t>
            </a:r>
            <a:r>
              <a:rPr lang="sk-SK" dirty="0" err="1"/>
              <a:t>nelinearita</a:t>
            </a:r>
            <a:r>
              <a:rPr lang="sk-SK" dirty="0"/>
              <a:t>) podľa normy IEC 60770.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Získať prehľad o moderných trendoch (</a:t>
            </a:r>
            <a:r>
              <a:rPr lang="sk-SK" dirty="0" err="1"/>
              <a:t>IoT</a:t>
            </a:r>
            <a:r>
              <a:rPr lang="sk-SK" dirty="0"/>
              <a:t>, Industry 4.0) a úlohe senzorov v nich.</a:t>
            </a:r>
          </a:p>
          <a:p>
            <a:endParaRPr lang="sk-SK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9912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6760" y="436"/>
            <a:ext cx="5485432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42965" y="3272799"/>
            <a:ext cx="4725248" cy="31143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ĺžnik 3"/>
          <p:cNvSpPr/>
          <p:nvPr/>
        </p:nvSpPr>
        <p:spPr>
          <a:xfrm>
            <a:off x="2435687" y="3979430"/>
            <a:ext cx="1426761" cy="811996"/>
          </a:xfrm>
          <a:prstGeom prst="rect">
            <a:avLst/>
          </a:prstGeom>
          <a:noFill/>
          <a:ln w="19080">
            <a:solidFill>
              <a:srgbClr val="FF3333"/>
            </a:solidFill>
            <a:prstDash val="solid"/>
          </a:ln>
        </p:spPr>
        <p:txBody>
          <a:bodyPr vert="horz" wrap="none" lIns="120167" tIns="65743" rIns="120167" bIns="6574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Rovná spojnica 4"/>
          <p:cNvSpPr/>
          <p:nvPr/>
        </p:nvSpPr>
        <p:spPr>
          <a:xfrm flipV="1">
            <a:off x="3915131" y="3272799"/>
            <a:ext cx="2827834" cy="628262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Rovná spojnica 5"/>
          <p:cNvSpPr/>
          <p:nvPr/>
        </p:nvSpPr>
        <p:spPr>
          <a:xfrm>
            <a:off x="3862449" y="4791427"/>
            <a:ext cx="2880516" cy="1595691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2" descr="Question mark person | Free SVG">
            <a:extLst>
              <a:ext uri="{FF2B5EF4-FFF2-40B4-BE49-F238E27FC236}">
                <a16:creationId xmlns:a16="http://schemas.microsoft.com/office/drawing/2014/main" id="{9254AFDB-5537-A7F7-29CD-EF175A26F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24" y="26064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86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22956" y="14368"/>
            <a:ext cx="5142348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6760" y="436"/>
            <a:ext cx="5485432" cy="6856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187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10548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Meranie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610548" y="1339466"/>
            <a:ext cx="10971300" cy="5151056"/>
          </a:xfrm>
        </p:spPr>
        <p:txBody>
          <a:bodyPr/>
          <a:lstStyle/>
          <a:p>
            <a:pPr marL="414921" indent="-414921" algn="ctr"/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-- je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činnosť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ktorej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cieľom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je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stanoviť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</a:t>
            </a:r>
            <a:br>
              <a:rPr lang="cs-CZ" sz="3144" dirty="0">
                <a:solidFill>
                  <a:srgbClr val="404040"/>
                </a:solidFill>
                <a:latin typeface="Arial" pitchFamily="34"/>
              </a:rPr>
            </a:b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hodnotu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skúmanej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(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fyzikálnej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) veličiny.</a:t>
            </a: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3144" b="1" dirty="0" err="1">
                <a:solidFill>
                  <a:srgbClr val="404040"/>
                </a:solidFill>
                <a:latin typeface="Arial" pitchFamily="34"/>
              </a:rPr>
              <a:t>Výsledok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b="1" dirty="0" err="1">
                <a:solidFill>
                  <a:srgbClr val="404040"/>
                </a:solidFill>
                <a:latin typeface="Arial" pitchFamily="34"/>
              </a:rPr>
              <a:t>merania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:</a:t>
            </a:r>
          </a:p>
          <a:p>
            <a:pPr marL="414921" indent="-414921" algn="ctr"/>
            <a:r>
              <a:rPr lang="cs-CZ" sz="3144" b="1" dirty="0">
                <a:solidFill>
                  <a:srgbClr val="009900"/>
                </a:solidFill>
                <a:latin typeface="Arial" pitchFamily="34"/>
              </a:rPr>
              <a:t>hodnota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+ </a:t>
            </a:r>
            <a:r>
              <a:rPr lang="cs-CZ" sz="3144" b="1" dirty="0">
                <a:solidFill>
                  <a:srgbClr val="0066CC"/>
                </a:solidFill>
                <a:latin typeface="Arial" pitchFamily="34"/>
              </a:rPr>
              <a:t>jednotka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en-US" altLang="zh-CN" sz="4354" b="1" dirty="0">
                <a:solidFill>
                  <a:srgbClr val="404040"/>
                </a:solidFill>
                <a:latin typeface="Arial" pitchFamily="34"/>
                <a:cs typeface="Arial" pitchFamily="34"/>
              </a:rPr>
              <a:t>±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b="1" dirty="0" err="1">
                <a:solidFill>
                  <a:srgbClr val="FF3333"/>
                </a:solidFill>
                <a:latin typeface="Arial" pitchFamily="34"/>
              </a:rPr>
              <a:t>presnosť</a:t>
            </a:r>
            <a:endParaRPr lang="cs-CZ" sz="3144" b="1" dirty="0">
              <a:solidFill>
                <a:srgbClr val="FF3333"/>
              </a:solidFill>
              <a:latin typeface="Arial" pitchFamily="34"/>
            </a:endParaRP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Výsledok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merania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nie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je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správny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ak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nie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je určená aj jeho chyba!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Pri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jej určení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vychádzame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z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metódy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merania</a:t>
            </a:r>
            <a:endParaRPr lang="cs-CZ" sz="3144" i="1" dirty="0">
              <a:solidFill>
                <a:srgbClr val="404040"/>
              </a:solidFill>
              <a:latin typeface="Arial" pitchFamily="3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ísanie rukou 5"/>
              <p14:cNvContentPartPr/>
              <p14:nvPr/>
            </p14:nvContentPartPr>
            <p14:xfrm>
              <a:off x="4217289" y="2908381"/>
              <a:ext cx="3042044" cy="2013226"/>
            </p14:xfrm>
          </p:contentPart>
        </mc:Choice>
        <mc:Fallback xmlns="">
          <p:pic>
            <p:nvPicPr>
              <p:cNvPr id="6" name="Písanie rukou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7929" y="2899021"/>
                <a:ext cx="3060764" cy="20319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03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10132" y="272987"/>
            <a:ext cx="11271717" cy="1145066"/>
          </a:xfrm>
        </p:spPr>
        <p:txBody>
          <a:bodyPr/>
          <a:lstStyle/>
          <a:p>
            <a:pPr lvl="0" algn="l"/>
            <a:r>
              <a:rPr lang="sk-SK" sz="3870" b="1">
                <a:solidFill>
                  <a:srgbClr val="009900"/>
                </a:solidFill>
              </a:rPr>
              <a:t>Medzinárodná sústava jednotiek SI </a:t>
            </a:r>
            <a:br>
              <a:rPr lang="sk-SK" b="1"/>
            </a:br>
            <a:r>
              <a:rPr lang="sk-SK" sz="3386"/>
              <a:t>Système International (d'Unités)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5604" y="45715"/>
            <a:ext cx="3482655" cy="668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4366" y="1418053"/>
            <a:ext cx="6808135" cy="5296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0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absolútne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	poskytuje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priamo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údaj o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veličine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so známou jednotkou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		             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napr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.  7,5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kV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    12,4 cm     1,2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  <a:cs typeface="Arial" pitchFamily="34"/>
              </a:rPr>
              <a:t>μA</a:t>
            </a:r>
            <a:endParaRPr lang="cs-CZ" sz="2661" dirty="0">
              <a:solidFill>
                <a:srgbClr val="404040"/>
              </a:solidFill>
              <a:latin typeface="Arial" pitchFamily="34"/>
              <a:cs typeface="Arial" pitchFamily="34"/>
            </a:endParaRP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relatívne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	porovnáme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skúmaný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objekt s tzv.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etalónom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		          (normál -  objekt so známou hodnotou veličiny).</a:t>
            </a:r>
          </a:p>
          <a:p>
            <a:pPr marL="414921" indent="-414921"/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			           </a:t>
            </a:r>
            <a:r>
              <a:rPr lang="en-US" sz="2661" dirty="0" err="1">
                <a:solidFill>
                  <a:srgbClr val="404040"/>
                </a:solidFill>
                <a:latin typeface="Arial" pitchFamily="34"/>
              </a:rPr>
              <a:t>napr</a:t>
            </a:r>
            <a:r>
              <a:rPr lang="en-US" sz="2661" dirty="0">
                <a:solidFill>
                  <a:srgbClr val="404040"/>
                </a:solidFill>
                <a:latin typeface="Arial" pitchFamily="34"/>
              </a:rPr>
              <a:t>.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meranie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závažiami</a:t>
            </a:r>
            <a:endParaRPr lang="cs-CZ" sz="2661" dirty="0">
              <a:solidFill>
                <a:srgbClr val="404040"/>
              </a:solidFill>
              <a:latin typeface="Arial" pitchFamily="34"/>
            </a:endParaRPr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10983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Metódy merania</a:t>
            </a:r>
          </a:p>
        </p:txBody>
      </p:sp>
    </p:spTree>
    <p:extLst>
      <p:ext uri="{BB962C8B-B14F-4D97-AF65-F5344CB8AC3E}">
        <p14:creationId xmlns:p14="http://schemas.microsoft.com/office/powerpoint/2010/main" val="1613302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subjektívne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bez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použitia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meradla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, založené na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zmyslovom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vnímaní		</a:t>
            </a: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objektívne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	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pomocou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meradla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		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10983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Metódy merania</a:t>
            </a:r>
          </a:p>
        </p:txBody>
      </p:sp>
    </p:spTree>
    <p:extLst>
      <p:ext uri="{BB962C8B-B14F-4D97-AF65-F5344CB8AC3E}">
        <p14:creationId xmlns:p14="http://schemas.microsoft.com/office/powerpoint/2010/main" val="3342846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14921" indent="-414921"/>
            <a:r>
              <a:rPr lang="cs-CZ" sz="2661" b="1">
                <a:solidFill>
                  <a:srgbClr val="404040"/>
                </a:solidFill>
                <a:latin typeface="Arial" pitchFamily="34"/>
              </a:rPr>
              <a:t>statické </a:t>
            </a:r>
            <a:r>
              <a:rPr lang="cs-CZ" sz="2661">
                <a:solidFill>
                  <a:srgbClr val="404040"/>
                </a:solidFill>
                <a:latin typeface="Arial" pitchFamily="34"/>
              </a:rPr>
              <a:t>–  meria sa ustálená hodnota, počkáme na ustálenie  </a:t>
            </a:r>
          </a:p>
          <a:p>
            <a:pPr marL="414921" indent="-414921"/>
            <a:r>
              <a:rPr lang="cs-CZ" sz="2661" b="1">
                <a:solidFill>
                  <a:srgbClr val="404040"/>
                </a:solidFill>
                <a:latin typeface="Arial" pitchFamily="34"/>
              </a:rPr>
              <a:t>dynamické  </a:t>
            </a:r>
            <a:r>
              <a:rPr lang="cs-CZ" sz="2661">
                <a:solidFill>
                  <a:srgbClr val="404040"/>
                </a:solidFill>
                <a:latin typeface="Arial" pitchFamily="34"/>
              </a:rPr>
              <a:t>– záznam meniacej sa veličiny v čase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10983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Metódy merania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443877" y="6284367"/>
            <a:ext cx="3431597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Prevodová charakteristika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241048" y="6284802"/>
            <a:ext cx="3586832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Prechodová charakteristika</a:t>
            </a:r>
          </a:p>
        </p:txBody>
      </p:sp>
    </p:spTree>
    <p:extLst>
      <p:ext uri="{BB962C8B-B14F-4D97-AF65-F5344CB8AC3E}">
        <p14:creationId xmlns:p14="http://schemas.microsoft.com/office/powerpoint/2010/main" val="1864241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04611" y="191571"/>
            <a:ext cx="10971300" cy="1857792"/>
          </a:xfrm>
        </p:spPr>
        <p:txBody>
          <a:bodyPr/>
          <a:lstStyle/>
          <a:p>
            <a:pPr lvl="0" algn="l"/>
            <a:r>
              <a:rPr lang="cs-CZ" sz="4354" b="1">
                <a:solidFill>
                  <a:srgbClr val="993366"/>
                </a:solidFill>
                <a:latin typeface="Arial" pitchFamily="34"/>
              </a:rPr>
              <a:t>Postup </a:t>
            </a:r>
            <a:br>
              <a:rPr lang="cs-CZ" sz="4354" b="1">
                <a:solidFill>
                  <a:srgbClr val="993366"/>
                </a:solidFill>
                <a:latin typeface="Arial" pitchFamily="34"/>
              </a:rPr>
            </a:br>
            <a:r>
              <a:rPr lang="cs-CZ" sz="4354" b="1">
                <a:solidFill>
                  <a:srgbClr val="993366"/>
                </a:solidFill>
                <a:latin typeface="Arial" pitchFamily="34"/>
              </a:rPr>
              <a:t>pri kontrole </a:t>
            </a:r>
            <a:br>
              <a:rPr lang="cs-CZ" sz="4354" b="1">
                <a:solidFill>
                  <a:srgbClr val="993366"/>
                </a:solidFill>
                <a:latin typeface="Arial" pitchFamily="34"/>
              </a:rPr>
            </a:br>
            <a:r>
              <a:rPr lang="cs-CZ" sz="4354" b="1">
                <a:solidFill>
                  <a:srgbClr val="993366"/>
                </a:solidFill>
                <a:latin typeface="Arial" pitchFamily="34"/>
              </a:rPr>
              <a:t>výrobkov</a:t>
            </a:r>
          </a:p>
        </p:txBody>
      </p:sp>
      <p:sp>
        <p:nvSpPr>
          <p:cNvPr id="3" name="Obdĺžnik 2"/>
          <p:cNvSpPr/>
          <p:nvPr/>
        </p:nvSpPr>
        <p:spPr>
          <a:xfrm>
            <a:off x="6987652" y="486762"/>
            <a:ext cx="2022805" cy="64654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kontrola</a:t>
            </a:r>
          </a:p>
        </p:txBody>
      </p:sp>
      <p:sp>
        <p:nvSpPr>
          <p:cNvPr id="4" name="Obdĺžnik 3"/>
          <p:cNvSpPr/>
          <p:nvPr/>
        </p:nvSpPr>
        <p:spPr>
          <a:xfrm>
            <a:off x="4805496" y="1723259"/>
            <a:ext cx="2022805" cy="64654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objektívna</a:t>
            </a:r>
          </a:p>
        </p:txBody>
      </p:sp>
      <p:sp>
        <p:nvSpPr>
          <p:cNvPr id="5" name="Obdĺžnik 4"/>
          <p:cNvSpPr/>
          <p:nvPr/>
        </p:nvSpPr>
        <p:spPr>
          <a:xfrm>
            <a:off x="8982157" y="1761138"/>
            <a:ext cx="2022805" cy="64654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subjektívna</a:t>
            </a:r>
          </a:p>
        </p:txBody>
      </p:sp>
      <p:sp>
        <p:nvSpPr>
          <p:cNvPr id="6" name="Voľný tvar 5"/>
          <p:cNvSpPr/>
          <p:nvPr/>
        </p:nvSpPr>
        <p:spPr>
          <a:xfrm>
            <a:off x="9712736" y="2903591"/>
            <a:ext cx="1423713" cy="618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zmyslová</a:t>
            </a:r>
          </a:p>
        </p:txBody>
      </p:sp>
      <p:sp>
        <p:nvSpPr>
          <p:cNvPr id="7" name="Voľný tvar 6"/>
          <p:cNvSpPr/>
          <p:nvPr/>
        </p:nvSpPr>
        <p:spPr>
          <a:xfrm>
            <a:off x="6181317" y="2875727"/>
            <a:ext cx="1423713" cy="618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kalibrom</a:t>
            </a:r>
          </a:p>
        </p:txBody>
      </p:sp>
      <p:sp>
        <p:nvSpPr>
          <p:cNvPr id="8" name="Voľný tvar 7"/>
          <p:cNvSpPr/>
          <p:nvPr/>
        </p:nvSpPr>
        <p:spPr>
          <a:xfrm>
            <a:off x="4046618" y="2884870"/>
            <a:ext cx="1423713" cy="618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meraním</a:t>
            </a:r>
          </a:p>
        </p:txBody>
      </p:sp>
      <p:sp>
        <p:nvSpPr>
          <p:cNvPr id="9" name="Obdĺžnik 8"/>
          <p:cNvSpPr/>
          <p:nvPr/>
        </p:nvSpPr>
        <p:spPr>
          <a:xfrm>
            <a:off x="9441490" y="4532807"/>
            <a:ext cx="1957062" cy="796322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vyhovuje</a:t>
            </a:r>
            <a:br>
              <a:rPr lang="sk-SK" sz="2177"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nevyhovuje</a:t>
            </a:r>
          </a:p>
        </p:txBody>
      </p:sp>
      <p:sp>
        <p:nvSpPr>
          <p:cNvPr id="10" name="Obdĺžnik 9"/>
          <p:cNvSpPr/>
          <p:nvPr/>
        </p:nvSpPr>
        <p:spPr>
          <a:xfrm>
            <a:off x="6294953" y="4542820"/>
            <a:ext cx="1957062" cy="796322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vyhovuje</a:t>
            </a:r>
            <a:br>
              <a:rPr lang="sk-SK" sz="2177"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nevyhovuje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626034" y="4551964"/>
            <a:ext cx="1957062" cy="796322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nameraná</a:t>
            </a:r>
            <a:br>
              <a:rPr lang="sk-SK" sz="2177"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hodnota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Písanie rukou 13"/>
              <p14:cNvContentPartPr/>
              <p14:nvPr/>
            </p14:nvContentPartPr>
            <p14:xfrm>
              <a:off x="4744107" y="1168577"/>
              <a:ext cx="5619967" cy="4572427"/>
            </p14:xfrm>
          </p:contentPart>
        </mc:Choice>
        <mc:Fallback xmlns="">
          <p:pic>
            <p:nvPicPr>
              <p:cNvPr id="14" name="Písanie rukou 1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4747" y="1159217"/>
                <a:ext cx="5638687" cy="45911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6670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5283" y="3332012"/>
            <a:ext cx="7371960" cy="55289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610548" y="1276551"/>
            <a:ext cx="10971300" cy="2767925"/>
          </a:xfrm>
        </p:spPr>
        <p:txBody>
          <a:bodyPr>
            <a:spAutoFit/>
          </a:bodyPr>
          <a:lstStyle/>
          <a:p>
            <a:pPr lvl="0"/>
            <a:r>
              <a:rPr lang="sk-SK" b="1" dirty="0">
                <a:solidFill>
                  <a:srgbClr val="0066FF"/>
                </a:solidFill>
                <a:latin typeface="Arial" pitchFamily="34"/>
              </a:rPr>
              <a:t>systematické</a:t>
            </a:r>
            <a:r>
              <a:rPr lang="sk-SK" dirty="0">
                <a:latin typeface="Arial" pitchFamily="34"/>
              </a:rPr>
              <a:t> (presnosť meracieho prístroja a metódy merania)</a:t>
            </a:r>
          </a:p>
          <a:p>
            <a:pPr lvl="0"/>
            <a:endParaRPr lang="sk-SK" dirty="0">
              <a:latin typeface="Arial" pitchFamily="34"/>
            </a:endParaRPr>
          </a:p>
          <a:p>
            <a:pPr lvl="0"/>
            <a:r>
              <a:rPr lang="sk-SK" b="1" dirty="0">
                <a:solidFill>
                  <a:srgbClr val="CC0066"/>
                </a:solidFill>
                <a:latin typeface="Arial" pitchFamily="34"/>
              </a:rPr>
              <a:t>náhodné</a:t>
            </a:r>
            <a:r>
              <a:rPr lang="sk-SK" dirty="0">
                <a:latin typeface="Arial" pitchFamily="34"/>
              </a:rPr>
              <a:t> (náhodné poruchové vplyvy - teplota, tlak; zmysly...)</a:t>
            </a:r>
          </a:p>
          <a:p>
            <a:pPr lvl="0"/>
            <a:endParaRPr lang="sk-SK" dirty="0">
              <a:latin typeface="Arial" pitchFamily="34"/>
            </a:endParaRPr>
          </a:p>
          <a:p>
            <a:pPr lvl="0"/>
            <a:r>
              <a:rPr lang="sk-SK" b="1" dirty="0">
                <a:latin typeface="Arial" pitchFamily="34"/>
              </a:rPr>
              <a:t>hrubé</a:t>
            </a:r>
            <a:r>
              <a:rPr lang="sk-SK" dirty="0">
                <a:latin typeface="Arial" pitchFamily="34"/>
              </a:rPr>
              <a:t> (nepozornosť, porucha prístroja)</a:t>
            </a:r>
          </a:p>
        </p:txBody>
      </p:sp>
      <p:sp>
        <p:nvSpPr>
          <p:cNvPr id="4" name="Nadpis 3"/>
          <p:cNvSpPr txBox="1">
            <a:spLocks noGrp="1"/>
          </p:cNvSpPr>
          <p:nvPr>
            <p:ph type="title" idx="4294967295"/>
          </p:nvPr>
        </p:nvSpPr>
        <p:spPr>
          <a:xfrm>
            <a:off x="611419" y="272987"/>
            <a:ext cx="10971300" cy="673107"/>
          </a:xfrm>
        </p:spPr>
        <p:txBody>
          <a:bodyPr/>
          <a:lstStyle/>
          <a:p>
            <a:pPr lvl="0" algn="l"/>
            <a:r>
              <a:rPr lang="sk-SK" b="1" dirty="0">
                <a:solidFill>
                  <a:srgbClr val="993366"/>
                </a:solidFill>
              </a:rPr>
              <a:t>Chyby merania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540296" y="5291686"/>
            <a:ext cx="6428634" cy="588951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Presnosť merania napätia DC 	</a:t>
            </a:r>
            <a:r>
              <a:rPr lang="en-US" altLang="zh-CN" sz="2177">
                <a:latin typeface="Arial" pitchFamily="18"/>
                <a:ea typeface="Microsoft YaHei" pitchFamily="2"/>
                <a:cs typeface="Lucida Sans" pitchFamily="2"/>
              </a:rPr>
              <a:t>±(1% + 2 číslice)</a:t>
            </a:r>
          </a:p>
        </p:txBody>
      </p:sp>
      <p:pic>
        <p:nvPicPr>
          <p:cNvPr id="6" name="Picture 2" descr="Question mark person | Free SVG">
            <a:extLst>
              <a:ext uri="{FF2B5EF4-FFF2-40B4-BE49-F238E27FC236}">
                <a16:creationId xmlns:a16="http://schemas.microsoft.com/office/drawing/2014/main" id="{D97BD922-7ADF-B7D9-0986-3EFFD75D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6" y="4384061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r>
              <a:rPr lang="cs-CZ" sz="4354" b="1">
                <a:solidFill>
                  <a:srgbClr val="9900FF"/>
                </a:solidFill>
                <a:latin typeface="Arial" pitchFamily="34"/>
              </a:rPr>
              <a:t>Kalibrácia meradiel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610548" y="1604399"/>
            <a:ext cx="10971300" cy="5774964"/>
          </a:xfrm>
        </p:spPr>
        <p:txBody>
          <a:bodyPr/>
          <a:lstStyle/>
          <a:p>
            <a:pPr marL="414921" indent="-414921"/>
            <a:r>
              <a:rPr lang="cs-CZ" sz="2661">
                <a:solidFill>
                  <a:srgbClr val="404040"/>
                </a:solidFill>
                <a:latin typeface="Arial" pitchFamily="34"/>
              </a:rPr>
              <a:t>postupná strata presnosti </a:t>
            </a:r>
            <a:br>
              <a:rPr lang="cs-CZ" sz="2661">
                <a:solidFill>
                  <a:srgbClr val="404040"/>
                </a:solidFill>
                <a:latin typeface="Arial" pitchFamily="34"/>
              </a:rPr>
            </a:br>
            <a:r>
              <a:rPr lang="cs-CZ" sz="2177">
                <a:solidFill>
                  <a:srgbClr val="404040"/>
                </a:solidFill>
                <a:latin typeface="Arial" pitchFamily="34"/>
              </a:rPr>
              <a:t>-- napr. časom, opotrebovaním, únavou materiálu, deformáciou, starnutím...</a:t>
            </a:r>
          </a:p>
          <a:p>
            <a:pPr marL="414921" indent="-414921"/>
            <a:r>
              <a:rPr lang="cs-CZ" sz="2661">
                <a:solidFill>
                  <a:srgbClr val="404040"/>
                </a:solidFill>
                <a:latin typeface="Arial" pitchFamily="34"/>
              </a:rPr>
              <a:t>potreba pravidelnej kontroly a prípadne kalibrácie </a:t>
            </a:r>
            <a:br>
              <a:rPr lang="cs-CZ" sz="2661">
                <a:solidFill>
                  <a:srgbClr val="404040"/>
                </a:solidFill>
                <a:latin typeface="Arial" pitchFamily="34"/>
              </a:rPr>
            </a:br>
            <a:r>
              <a:rPr lang="cs-CZ" sz="2419">
                <a:solidFill>
                  <a:srgbClr val="404040"/>
                </a:solidFill>
                <a:latin typeface="Arial" pitchFamily="34"/>
              </a:rPr>
              <a:t>(= naviazanie na etalón)</a:t>
            </a:r>
          </a:p>
          <a:p>
            <a:pPr marL="414921" indent="-414921"/>
            <a:r>
              <a:rPr lang="cs-CZ" sz="2661">
                <a:solidFill>
                  <a:srgbClr val="404040"/>
                </a:solidFill>
                <a:latin typeface="Arial" pitchFamily="34"/>
              </a:rPr>
              <a:t>Slovenský metrologický ústav, </a:t>
            </a:r>
            <a:br>
              <a:rPr lang="cs-CZ" sz="2661">
                <a:solidFill>
                  <a:srgbClr val="404040"/>
                </a:solidFill>
                <a:latin typeface="Arial" pitchFamily="34"/>
              </a:rPr>
            </a:br>
            <a:r>
              <a:rPr lang="cs-CZ" sz="2661">
                <a:solidFill>
                  <a:srgbClr val="404040"/>
                </a:solidFill>
                <a:latin typeface="Arial" pitchFamily="34"/>
              </a:rPr>
              <a:t>Slovenská legálna metrológia</a:t>
            </a:r>
            <a:br>
              <a:rPr lang="cs-CZ" sz="2661">
                <a:solidFill>
                  <a:srgbClr val="404040"/>
                </a:solidFill>
                <a:latin typeface="Arial" pitchFamily="34"/>
              </a:rPr>
            </a:br>
            <a:r>
              <a:rPr lang="cs-CZ" sz="2661">
                <a:solidFill>
                  <a:srgbClr val="404040"/>
                </a:solidFill>
                <a:latin typeface="Arial" pitchFamily="34"/>
              </a:rPr>
              <a:t>    ale i podnikové laboratóriá a pod.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51835" y="4740486"/>
            <a:ext cx="3847074" cy="17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046075" y="3109529"/>
            <a:ext cx="4008167" cy="3634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89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52178" y="1196752"/>
            <a:ext cx="10873208" cy="5072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0" hangingPunct="1">
              <a:buSzPct val="75000"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en-US" altLang="en-US" sz="3200" b="1" dirty="0"/>
              <a:t>doc. </a:t>
            </a:r>
            <a:r>
              <a:rPr lang="sk-SK" altLang="en-US" sz="3200" b="1" dirty="0"/>
              <a:t>Ing. Richard Balogh, PhD.</a:t>
            </a:r>
          </a:p>
          <a:p>
            <a:r>
              <a:rPr lang="en-US" sz="2800" dirty="0"/>
              <a:t>						</a:t>
            </a:r>
            <a:r>
              <a:rPr lang="en-US" sz="2800" dirty="0" err="1"/>
              <a:t>miestnosť</a:t>
            </a:r>
            <a:r>
              <a:rPr lang="en-US" sz="2800" dirty="0"/>
              <a:t>: 	D-110  	mail: </a:t>
            </a:r>
            <a:r>
              <a:rPr lang="en-US" sz="2400" dirty="0">
                <a:latin typeface="Consolas" panose="020B0609020204030204" pitchFamily="49" charset="0"/>
              </a:rPr>
              <a:t>richard.balogh@stuba.sk</a:t>
            </a:r>
            <a:endParaRPr lang="sk-SK" sz="2400" dirty="0">
              <a:latin typeface="Consolas" panose="020B0609020204030204" pitchFamily="49" charset="0"/>
            </a:endParaRPr>
          </a:p>
          <a:p>
            <a:endParaRPr lang="sk-SK" sz="2800" dirty="0"/>
          </a:p>
          <a:p>
            <a:r>
              <a:rPr lang="sk-SK" sz="2800" dirty="0"/>
              <a:t>     C</a:t>
            </a:r>
            <a:r>
              <a:rPr lang="en-US" sz="2800" dirty="0" err="1"/>
              <a:t>vičenia</a:t>
            </a:r>
            <a:r>
              <a:rPr lang="en-US" sz="2800" dirty="0"/>
              <a:t> </a:t>
            </a:r>
            <a:r>
              <a:rPr lang="en-US" sz="2800" b="1" dirty="0"/>
              <a:t>D-208</a:t>
            </a:r>
            <a:r>
              <a:rPr lang="en-US" sz="2800" dirty="0"/>
              <a:t>  </a:t>
            </a:r>
            <a:r>
              <a:rPr lang="sk-SK" sz="2800" dirty="0"/>
              <a:t>  </a:t>
            </a:r>
            <a:r>
              <a:rPr lang="sk-SK" sz="2800" b="1" dirty="0"/>
              <a:t>Ing. Martin </a:t>
            </a:r>
            <a:r>
              <a:rPr lang="sk-SK" sz="2800" b="1" dirty="0" err="1"/>
              <a:t>Supek</a:t>
            </a:r>
            <a:r>
              <a:rPr lang="en-US" sz="2800" b="1" dirty="0"/>
              <a:t> </a:t>
            </a:r>
          </a:p>
          <a:p>
            <a:r>
              <a:rPr lang="en-US" sz="2800" dirty="0"/>
              <a:t>								  		</a:t>
            </a:r>
          </a:p>
          <a:p>
            <a:r>
              <a:rPr lang="en-US" sz="2800" dirty="0"/>
              <a:t>     </a:t>
            </a:r>
            <a:r>
              <a:rPr lang="en-US" sz="2800" dirty="0" err="1"/>
              <a:t>Konzultácie</a:t>
            </a:r>
            <a:r>
              <a:rPr lang="en-US" sz="2800" dirty="0"/>
              <a:t> (di</a:t>
            </a:r>
            <a:r>
              <a:rPr lang="sk-SK" sz="2800" dirty="0" err="1"/>
              <a:t>št</a:t>
            </a:r>
            <a:r>
              <a:rPr lang="en-US" sz="2800" dirty="0"/>
              <a:t>): </a:t>
            </a:r>
            <a:r>
              <a:rPr lang="en-US" sz="2800" dirty="0" err="1"/>
              <a:t>piatok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nepárny</a:t>
            </a:r>
            <a:r>
              <a:rPr lang="en-US" sz="2800" dirty="0"/>
              <a:t> </a:t>
            </a:r>
            <a:r>
              <a:rPr lang="en-US" sz="2800" dirty="0" err="1"/>
              <a:t>týždeň</a:t>
            </a:r>
            <a:r>
              <a:rPr lang="en-US" sz="2800" dirty="0"/>
              <a:t> v D-208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     </a:t>
            </a:r>
            <a:r>
              <a:rPr lang="en-US" sz="2800" dirty="0" err="1"/>
              <a:t>Exkurzia</a:t>
            </a:r>
            <a:r>
              <a:rPr lang="en-US" sz="2800" dirty="0"/>
              <a:t>?  </a:t>
            </a:r>
          </a:p>
          <a:p>
            <a:pPr marL="0" indent="107950" hangingPunct="1">
              <a:buClrTx/>
              <a:buSzTx/>
              <a:buFontTx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endParaRPr lang="en-US" altLang="en-US" sz="2400" b="1" dirty="0">
              <a:solidFill>
                <a:srgbClr val="008000"/>
              </a:solidFill>
            </a:endParaRPr>
          </a:p>
          <a:p>
            <a:pPr marL="0" indent="107950" hangingPunct="1">
              <a:buClrTx/>
              <a:buSzTx/>
              <a:buFontTx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sk-SK" altLang="en-US" sz="240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Let</a:t>
            </a:r>
            <a:r>
              <a:rPr lang="cs-CZ" altLang="en-US" sz="2400" dirty="0">
                <a:solidFill>
                  <a:schemeClr val="bg2">
                    <a:lumMod val="75000"/>
                  </a:schemeClr>
                </a:solidFill>
              </a:rPr>
              <a:t>ný </a:t>
            </a:r>
            <a:r>
              <a:rPr lang="cs-CZ" altLang="en-US" sz="2400" dirty="0" err="1">
                <a:solidFill>
                  <a:schemeClr val="bg2">
                    <a:lumMod val="75000"/>
                  </a:schemeClr>
                </a:solidFill>
              </a:rPr>
              <a:t>semester</a:t>
            </a:r>
            <a:r>
              <a:rPr lang="cs-CZ" alt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marL="431800" indent="-323850" hangingPunct="1">
              <a:buSzPct val="45000"/>
              <a:buFont typeface="Wingdings" panose="05000000000000000000" pitchFamily="2" charset="2"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cs-CZ" altLang="en-US" sz="2400" dirty="0"/>
              <a:t>	Počet </a:t>
            </a:r>
            <a:r>
              <a:rPr lang="cs-CZ" altLang="en-US" sz="2400" dirty="0" err="1"/>
              <a:t>kreditov</a:t>
            </a:r>
            <a:r>
              <a:rPr lang="cs-CZ" altLang="en-US" sz="2400" dirty="0"/>
              <a:t> 6.0   (</a:t>
            </a:r>
            <a:r>
              <a:rPr lang="cs-CZ" altLang="en-US" sz="2400" b="1" dirty="0"/>
              <a:t>6 ECTS </a:t>
            </a:r>
            <a:r>
              <a:rPr lang="cs-CZ" altLang="en-US" sz="2400" dirty="0"/>
              <a:t>= 150 hod. práce)</a:t>
            </a:r>
          </a:p>
          <a:p>
            <a:pPr marL="431800" indent="-323850" hangingPunct="1">
              <a:buSzPct val="45000"/>
              <a:buFont typeface="Wingdings" panose="05000000000000000000" pitchFamily="2" charset="2"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cs-CZ" altLang="en-US" sz="2400" dirty="0"/>
              <a:t>	</a:t>
            </a:r>
            <a:r>
              <a:rPr lang="cs-CZ" altLang="en-US" sz="2400" dirty="0" err="1"/>
              <a:t>Prednáška</a:t>
            </a:r>
            <a:r>
              <a:rPr lang="cs-CZ" altLang="en-US" sz="2400" dirty="0"/>
              <a:t> / </a:t>
            </a:r>
            <a:r>
              <a:rPr lang="cs-CZ" altLang="en-US" sz="2400" dirty="0" err="1"/>
              <a:t>Cvičenie</a:t>
            </a:r>
            <a:r>
              <a:rPr lang="sk-SK" altLang="en-US" sz="2400" dirty="0"/>
              <a:t>:</a:t>
            </a:r>
            <a:r>
              <a:rPr lang="cs-CZ" altLang="en-US" sz="2400" dirty="0"/>
              <a:t> </a:t>
            </a:r>
            <a:r>
              <a:rPr lang="cs-CZ" altLang="en-US" sz="2400" b="1" dirty="0"/>
              <a:t> 2.0 / 2.0 </a:t>
            </a:r>
            <a:r>
              <a:rPr lang="en-US" altLang="en-US" sz="2400" dirty="0"/>
              <a:t>[</a:t>
            </a:r>
            <a:r>
              <a:rPr lang="cs-CZ" altLang="en-US" sz="2400" dirty="0"/>
              <a:t>hod./</a:t>
            </a:r>
            <a:r>
              <a:rPr lang="cs-CZ" altLang="en-US" sz="2400" dirty="0" err="1"/>
              <a:t>týždeň</a:t>
            </a:r>
            <a:r>
              <a:rPr lang="en-US" altLang="en-US" sz="2400" dirty="0"/>
              <a:t>]</a:t>
            </a:r>
          </a:p>
          <a:p>
            <a:pPr marL="431800" indent="-323850" hangingPunct="1">
              <a:buSzPct val="45000"/>
              <a:buFont typeface="Wingdings" panose="05000000000000000000" pitchFamily="2" charset="2"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cs-CZ" altLang="en-US" sz="2400" dirty="0"/>
              <a:t>	+ </a:t>
            </a:r>
            <a:r>
              <a:rPr lang="cs-CZ" altLang="en-US" sz="2400" dirty="0" err="1"/>
              <a:t>samo</a:t>
            </a:r>
            <a:r>
              <a:rPr lang="cs-CZ" altLang="en-US" sz="2400" b="1" u="sng" dirty="0" err="1"/>
              <a:t>štúdium</a:t>
            </a:r>
            <a:r>
              <a:rPr lang="sk-SK" altLang="en-US" sz="2400" dirty="0"/>
              <a:t>:</a:t>
            </a:r>
            <a:r>
              <a:rPr lang="cs-CZ" altLang="en-US" sz="2400" dirty="0"/>
              <a:t> 4.0 – 6.0 </a:t>
            </a:r>
            <a:r>
              <a:rPr lang="en-US" altLang="en-US" sz="2400" dirty="0"/>
              <a:t>[</a:t>
            </a:r>
            <a:r>
              <a:rPr lang="cs-CZ" altLang="en-US" sz="2400" dirty="0"/>
              <a:t>hod./</a:t>
            </a:r>
            <a:r>
              <a:rPr lang="cs-CZ" altLang="en-US" sz="2400" dirty="0" err="1"/>
              <a:t>týždeň</a:t>
            </a:r>
            <a:r>
              <a:rPr lang="en-US" altLang="en-US" sz="2400" dirty="0"/>
              <a:t>] !!!</a:t>
            </a:r>
          </a:p>
        </p:txBody>
      </p:sp>
      <p:sp>
        <p:nvSpPr>
          <p:cNvPr id="6" name="Obdĺžnik 5"/>
          <p:cNvSpPr/>
          <p:nvPr/>
        </p:nvSpPr>
        <p:spPr>
          <a:xfrm>
            <a:off x="408162" y="260648"/>
            <a:ext cx="5452134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</a:rPr>
              <a:t>P</a:t>
            </a:r>
            <a:r>
              <a:rPr lang="en-US" sz="4400" b="1" dirty="0" err="1">
                <a:solidFill>
                  <a:srgbClr val="000000"/>
                </a:solidFill>
              </a:rPr>
              <a:t>rednášky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(s</a:t>
            </a:r>
            <a:r>
              <a:rPr lang="sk-SK" sz="3200" dirty="0">
                <a:solidFill>
                  <a:srgbClr val="000000"/>
                </a:solidFill>
              </a:rPr>
              <a:t>ú </a:t>
            </a:r>
            <a:r>
              <a:rPr lang="en-US" sz="3200" dirty="0" err="1">
                <a:solidFill>
                  <a:srgbClr val="000000"/>
                </a:solidFill>
              </a:rPr>
              <a:t>povinn</a:t>
            </a:r>
            <a:r>
              <a:rPr lang="sk-SK" sz="3200" dirty="0">
                <a:solidFill>
                  <a:srgbClr val="000000"/>
                </a:solidFill>
              </a:rPr>
              <a:t>é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2" descr="Question mark person | Free SVG">
            <a:extLst>
              <a:ext uri="{FF2B5EF4-FFF2-40B4-BE49-F238E27FC236}">
                <a16:creationId xmlns:a16="http://schemas.microsoft.com/office/drawing/2014/main" id="{865A14CD-339D-C0B2-AC42-67B32F40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154" y="4581128"/>
            <a:ext cx="1490142" cy="14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199BB3F-7F55-62F0-15E4-5AA0218028CA}"/>
              </a:ext>
            </a:extLst>
          </p:cNvPr>
          <p:cNvSpPr txBox="1"/>
          <p:nvPr/>
        </p:nvSpPr>
        <p:spPr>
          <a:xfrm>
            <a:off x="9364650" y="6019013"/>
            <a:ext cx="1490142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A </a:t>
            </a:r>
            <a:r>
              <a:rPr lang="en-US" altLang="en-US" dirty="0" err="1"/>
              <a:t>kto</a:t>
            </a:r>
            <a:r>
              <a:rPr lang="en-US" altLang="en-US" dirty="0"/>
              <a:t> </a:t>
            </a:r>
            <a:r>
              <a:rPr lang="en-US" altLang="en-US" dirty="0" err="1"/>
              <a:t>ste</a:t>
            </a:r>
            <a:r>
              <a:rPr lang="en-US" altLang="en-US" dirty="0"/>
              <a:t> </a:t>
            </a:r>
            <a:r>
              <a:rPr lang="en-US" altLang="en-US" dirty="0" err="1"/>
              <a:t>vy</a:t>
            </a:r>
            <a:r>
              <a:rPr lang="en-US" altLang="en-US" dirty="0"/>
              <a:t>?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3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159AA-8199-44FF-21D3-561B1C1A1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snímka obrazovky, diagram&#10;&#10;Obsah vygenerovaný pomocou AI môže byť nesprávny.">
            <a:extLst>
              <a:ext uri="{FF2B5EF4-FFF2-40B4-BE49-F238E27FC236}">
                <a16:creationId xmlns:a16="http://schemas.microsoft.com/office/drawing/2014/main" id="{917B6E18-F109-13AA-7418-CD6B3122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0" y="116632"/>
            <a:ext cx="4043619" cy="2430215"/>
          </a:xfrm>
          <a:prstGeom prst="rect">
            <a:avLst/>
          </a:prstGeom>
        </p:spPr>
      </p:pic>
      <p:pic>
        <p:nvPicPr>
          <p:cNvPr id="2050" name="Picture 2" descr="Siemens Flow Meter at ₹ 75000/unit | Siemens Electromagnetic Flow Meter in  Bhopal | ID: 17197804173">
            <a:extLst>
              <a:ext uri="{FF2B5EF4-FFF2-40B4-BE49-F238E27FC236}">
                <a16:creationId xmlns:a16="http://schemas.microsoft.com/office/drawing/2014/main" id="{C0664C83-3905-FF45-BD34-00CF5DC7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2" y="3717032"/>
            <a:ext cx="207168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emens SIPART PS2, 6DR5010 Electropneumatic Positioners Suppliers and  Agent - Type, Price, Low Cost, Original - Tebess">
            <a:extLst>
              <a:ext uri="{FF2B5EF4-FFF2-40B4-BE49-F238E27FC236}">
                <a16:creationId xmlns:a16="http://schemas.microsoft.com/office/drawing/2014/main" id="{201E3924-2254-0C40-D92D-88400614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312" y="1518110"/>
            <a:ext cx="2605863" cy="481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part DR22 - ООО «КТМ»">
            <a:extLst>
              <a:ext uri="{FF2B5EF4-FFF2-40B4-BE49-F238E27FC236}">
                <a16:creationId xmlns:a16="http://schemas.microsoft.com/office/drawing/2014/main" id="{81B8A085-6A7F-1A9B-3622-8D56A7D1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89" y="3009394"/>
            <a:ext cx="2649530" cy="370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93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1BB57-8283-434B-8269-2E4315F9C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quid Flow Control Loop Controller Action | Instrumentation Tools">
            <a:extLst>
              <a:ext uri="{FF2B5EF4-FFF2-40B4-BE49-F238E27FC236}">
                <a16:creationId xmlns:a16="http://schemas.microsoft.com/office/drawing/2014/main" id="{0CFE8810-904F-7073-105F-4E9242967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4" y="1700808"/>
            <a:ext cx="87249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 descr="Obrázok, na ktorom je text, snímka obrazovky, diagram&#10;&#10;Obsah vygenerovaný pomocou AI môže byť nesprávny.">
            <a:extLst>
              <a:ext uri="{FF2B5EF4-FFF2-40B4-BE49-F238E27FC236}">
                <a16:creationId xmlns:a16="http://schemas.microsoft.com/office/drawing/2014/main" id="{A01B48FD-26ED-1592-BF48-EA2F6DCE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10" y="212214"/>
            <a:ext cx="3970412" cy="238621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64FD404-E37E-B8D5-0F87-072113302337}"/>
              </a:ext>
            </a:extLst>
          </p:cNvPr>
          <p:cNvSpPr txBox="1"/>
          <p:nvPr/>
        </p:nvSpPr>
        <p:spPr>
          <a:xfrm>
            <a:off x="5664746" y="6154069"/>
            <a:ext cx="6097604" cy="3499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A3033"/>
                </a:solidFill>
                <a:latin typeface="Inter"/>
              </a:rPr>
              <a:t>ISO 14617</a:t>
            </a:r>
            <a:r>
              <a:rPr lang="en-US" dirty="0"/>
              <a:t> a   </a:t>
            </a:r>
            <a:r>
              <a:rPr lang="en-US" b="0" i="0" dirty="0">
                <a:solidFill>
                  <a:srgbClr val="0A3033"/>
                </a:solidFill>
                <a:effectLst/>
                <a:latin typeface="Inter"/>
              </a:rPr>
              <a:t> ISA-5.1 (International Society of Automation)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0775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diagram, písmo, rad&#10;&#10;Obsah vygenerovaný pomocou AI môže byť nesprávny.">
            <a:extLst>
              <a:ext uri="{FF2B5EF4-FFF2-40B4-BE49-F238E27FC236}">
                <a16:creationId xmlns:a16="http://schemas.microsoft.com/office/drawing/2014/main" id="{A422EE26-019B-9158-6977-CC25A16E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82" y="2780928"/>
            <a:ext cx="9076190" cy="3847619"/>
          </a:xfrm>
          <a:prstGeom prst="rect">
            <a:avLst/>
          </a:prstGeom>
        </p:spPr>
      </p:pic>
      <p:pic>
        <p:nvPicPr>
          <p:cNvPr id="4" name="Picture 2" descr="Siemens Flow Meter at ₹ 75000/unit | Siemens Electromagnetic Flow Meter in  Bhopal | ID: 17197804173">
            <a:extLst>
              <a:ext uri="{FF2B5EF4-FFF2-40B4-BE49-F238E27FC236}">
                <a16:creationId xmlns:a16="http://schemas.microsoft.com/office/drawing/2014/main" id="{78C49F12-4BF8-3A6C-6B87-D4DF54AC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572" y="4797152"/>
            <a:ext cx="1525468" cy="19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emens SIPART PS2, 6DR5010 Electropneumatic Positioners Suppliers and  Agent - Type, Price, Low Cost, Original - Tebess">
            <a:extLst>
              <a:ext uri="{FF2B5EF4-FFF2-40B4-BE49-F238E27FC236}">
                <a16:creationId xmlns:a16="http://schemas.microsoft.com/office/drawing/2014/main" id="{F4A7018C-D519-E54B-3C5E-D221D59D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22" y="257919"/>
            <a:ext cx="1658023" cy="30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ipart DR22 - ООО «КТМ»">
            <a:extLst>
              <a:ext uri="{FF2B5EF4-FFF2-40B4-BE49-F238E27FC236}">
                <a16:creationId xmlns:a16="http://schemas.microsoft.com/office/drawing/2014/main" id="{FD21EDD2-CA4E-255D-4B17-67A9F5D7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95" y="151523"/>
            <a:ext cx="1656892" cy="23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ocess Control Tools | Closed-Loop Control System | Weschler">
            <a:extLst>
              <a:ext uri="{FF2B5EF4-FFF2-40B4-BE49-F238E27FC236}">
                <a16:creationId xmlns:a16="http://schemas.microsoft.com/office/drawing/2014/main" id="{C387782F-6384-193A-1E79-7471F868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07" y="853698"/>
            <a:ext cx="3501530" cy="19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10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0869" y="548680"/>
            <a:ext cx="9206244" cy="685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3">
            <a:extLst>
              <a:ext uri="{FF2B5EF4-FFF2-40B4-BE49-F238E27FC236}">
                <a16:creationId xmlns:a16="http://schemas.microsoft.com/office/drawing/2014/main" id="{1D7CEF12-EE13-F9E0-5837-B3777052BC36}"/>
              </a:ext>
            </a:extLst>
          </p:cNvPr>
          <p:cNvSpPr txBox="1">
            <a:spLocks/>
          </p:cNvSpPr>
          <p:nvPr/>
        </p:nvSpPr>
        <p:spPr bwMode="auto">
          <a:xfrm>
            <a:off x="611419" y="272987"/>
            <a:ext cx="10971300" cy="67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/>
            <a:r>
              <a:rPr lang="en-US" b="1" dirty="0">
                <a:solidFill>
                  <a:srgbClr val="993366"/>
                </a:solidFill>
              </a:rPr>
              <a:t>Sign</a:t>
            </a:r>
            <a:r>
              <a:rPr lang="sk-SK" b="1" dirty="0" err="1">
                <a:solidFill>
                  <a:srgbClr val="993366"/>
                </a:solidFill>
              </a:rPr>
              <a:t>ály</a:t>
            </a:r>
            <a:r>
              <a:rPr lang="sk-SK" b="1" dirty="0">
                <a:solidFill>
                  <a:srgbClr val="993366"/>
                </a:solidFill>
              </a:rPr>
              <a:t> a prevodníky</a:t>
            </a:r>
          </a:p>
        </p:txBody>
      </p:sp>
    </p:spTree>
    <p:extLst>
      <p:ext uri="{BB962C8B-B14F-4D97-AF65-F5344CB8AC3E}">
        <p14:creationId xmlns:p14="http://schemas.microsoft.com/office/powerpoint/2010/main" val="2915690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9153" y="436"/>
            <a:ext cx="9403039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1337" y="4841931"/>
            <a:ext cx="1641406" cy="173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08893" y="285614"/>
            <a:ext cx="3513132" cy="190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2924" y="281260"/>
            <a:ext cx="2143407" cy="2715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209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8250" y="17851"/>
            <a:ext cx="9936822" cy="68568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ísanie rukou 4"/>
              <p14:cNvContentPartPr/>
              <p14:nvPr/>
            </p14:nvContentPartPr>
            <p14:xfrm>
              <a:off x="337562" y="1149420"/>
              <a:ext cx="4502330" cy="3854911"/>
            </p14:xfrm>
          </p:contentPart>
        </mc:Choice>
        <mc:Fallback xmlns="">
          <p:pic>
            <p:nvPicPr>
              <p:cNvPr id="5" name="Písanie rukou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202" y="1140060"/>
                <a:ext cx="4521051" cy="38736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725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827881" y="1592796"/>
            <a:ext cx="10537825" cy="45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54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b="1" dirty="0">
                <a:cs typeface="Arial" panose="020B0604020202020204" pitchFamily="34" charset="0"/>
              </a:rPr>
              <a:t>MEMS </a:t>
            </a:r>
            <a:r>
              <a:rPr lang="en-US" altLang="en-US" sz="2400" dirty="0">
                <a:cs typeface="Arial" panose="020B0604020202020204" pitchFamily="34" charset="0"/>
              </a:rPr>
              <a:t>(</a:t>
            </a:r>
            <a:r>
              <a:rPr lang="sk-SK" altLang="en-US" sz="2400" dirty="0">
                <a:cs typeface="Arial" panose="020B0604020202020204" pitchFamily="34" charset="0"/>
              </a:rPr>
              <a:t>definícia</a:t>
            </a:r>
            <a:r>
              <a:rPr lang="en-US" altLang="en-US" sz="2400" dirty="0">
                <a:cs typeface="Arial" panose="020B0604020202020204" pitchFamily="34" charset="0"/>
              </a:rPr>
              <a:t>) </a:t>
            </a:r>
            <a:endParaRPr lang="sk-SK" altLang="en-US" sz="24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Aktuátor, Senzor, Snímač, Merací prevodník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b="1" dirty="0">
                <a:cs typeface="Arial" panose="020B0604020202020204" pitchFamily="34" charset="0"/>
              </a:rPr>
              <a:t>Unifikované signály</a:t>
            </a:r>
            <a:endParaRPr lang="sk-SK" altLang="en-US" sz="24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Chyby merania</a:t>
            </a:r>
            <a:endParaRPr lang="sk-SK" altLang="en-US" sz="2400" i="1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Výsledok merania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Prevodová charakteristika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Normy v priemysle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7663" y="268288"/>
            <a:ext cx="11495087" cy="652462"/>
          </a:xfrm>
          <a:ln/>
        </p:spPr>
        <p:txBody>
          <a:bodyPr/>
          <a:lstStyle/>
          <a:p>
            <a:pPr algn="l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r>
              <a:rPr lang="sk-SK" altLang="en-US" sz="4800" b="1" dirty="0">
                <a:solidFill>
                  <a:srgbClr val="006600"/>
                </a:solidFill>
                <a:latin typeface="Arial Black" panose="020B0A04020102020204" pitchFamily="34" charset="0"/>
              </a:rPr>
              <a:t>Zhrnutie</a:t>
            </a:r>
          </a:p>
        </p:txBody>
      </p:sp>
    </p:spTree>
    <p:extLst>
      <p:ext uri="{BB962C8B-B14F-4D97-AF65-F5344CB8AC3E}">
        <p14:creationId xmlns:p14="http://schemas.microsoft.com/office/powerpoint/2010/main" val="482034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71593" y="936625"/>
            <a:ext cx="11147425" cy="4949031"/>
          </a:xfrm>
          <a:ln/>
        </p:spPr>
        <p:txBody>
          <a:bodyPr tIns="22050"/>
          <a:lstStyle/>
          <a:p>
            <a:pPr lvl="0"/>
            <a:r>
              <a:rPr lang="en-US" sz="2177" dirty="0"/>
              <a:t>			</a:t>
            </a:r>
            <a:r>
              <a:rPr lang="sk-SK" sz="2177" b="1" dirty="0"/>
              <a:t>25</a:t>
            </a:r>
            <a:r>
              <a:rPr lang="en-US" sz="2177" dirty="0"/>
              <a:t>  </a:t>
            </a:r>
            <a:r>
              <a:rPr lang="en-US" sz="2177" dirty="0" err="1"/>
              <a:t>bodov</a:t>
            </a:r>
            <a:r>
              <a:rPr lang="en-US" sz="2177" dirty="0"/>
              <a:t> </a:t>
            </a:r>
            <a:r>
              <a:rPr lang="en-US" sz="2177" dirty="0" err="1"/>
              <a:t>merania</a:t>
            </a:r>
            <a:r>
              <a:rPr lang="en-US" sz="2177" dirty="0"/>
              <a:t> (</a:t>
            </a:r>
            <a:r>
              <a:rPr lang="en-US" sz="2177" dirty="0" err="1"/>
              <a:t>nutné</a:t>
            </a:r>
            <a:r>
              <a:rPr lang="en-US" sz="2177" dirty="0"/>
              <a:t> </a:t>
            </a:r>
            <a:r>
              <a:rPr lang="en-US" sz="2177" dirty="0" err="1"/>
              <a:t>všetky</a:t>
            </a:r>
            <a:r>
              <a:rPr lang="en-US" sz="2177" dirty="0"/>
              <a:t>)</a:t>
            </a:r>
          </a:p>
          <a:p>
            <a:pPr lvl="0"/>
            <a:r>
              <a:rPr lang="en-US" sz="2177" dirty="0"/>
              <a:t>        	</a:t>
            </a:r>
            <a:r>
              <a:rPr lang="sk-SK" sz="2177" b="1" dirty="0"/>
              <a:t>20</a:t>
            </a:r>
            <a:r>
              <a:rPr lang="en-US" sz="2177" dirty="0"/>
              <a:t>  </a:t>
            </a:r>
            <a:r>
              <a:rPr lang="en-US" sz="2177" dirty="0" err="1"/>
              <a:t>bodov</a:t>
            </a:r>
            <a:r>
              <a:rPr lang="en-US" sz="2177" dirty="0"/>
              <a:t> </a:t>
            </a:r>
            <a:r>
              <a:rPr lang="en-US" sz="2177" dirty="0" err="1"/>
              <a:t>individuálny</a:t>
            </a:r>
            <a:r>
              <a:rPr lang="en-US" sz="2177" dirty="0"/>
              <a:t> project</a:t>
            </a:r>
            <a:endParaRPr lang="sk-SK" sz="2177" dirty="0"/>
          </a:p>
          <a:p>
            <a:pPr lvl="0"/>
            <a:r>
              <a:rPr lang="en-US" sz="2177" dirty="0">
                <a:latin typeface="Arial" pitchFamily="18"/>
                <a:cs typeface="Tahoma" pitchFamily="2"/>
              </a:rPr>
              <a:t>            </a:t>
            </a:r>
            <a:r>
              <a:rPr lang="sk-SK" sz="2177" b="1" dirty="0">
                <a:latin typeface="Arial" pitchFamily="18"/>
                <a:cs typeface="Tahoma" pitchFamily="2"/>
              </a:rPr>
              <a:t>5</a:t>
            </a:r>
            <a:r>
              <a:rPr lang="en-US" sz="2177" dirty="0">
                <a:latin typeface="Arial" pitchFamily="18"/>
                <a:cs typeface="Tahoma" pitchFamily="2"/>
              </a:rPr>
              <a:t>  </a:t>
            </a:r>
            <a:r>
              <a:rPr lang="en-US" sz="2177" dirty="0" err="1">
                <a:latin typeface="Arial" pitchFamily="18"/>
                <a:cs typeface="Tahoma" pitchFamily="2"/>
              </a:rPr>
              <a:t>bodov</a:t>
            </a:r>
            <a:r>
              <a:rPr lang="en-US" sz="2177" dirty="0">
                <a:latin typeface="Arial" pitchFamily="18"/>
                <a:cs typeface="Tahoma" pitchFamily="2"/>
              </a:rPr>
              <a:t> </a:t>
            </a:r>
            <a:r>
              <a:rPr lang="en-US" sz="2177" dirty="0" err="1">
                <a:latin typeface="Arial" pitchFamily="18"/>
                <a:cs typeface="Tahoma" pitchFamily="2"/>
              </a:rPr>
              <a:t>programovacie</a:t>
            </a:r>
            <a:r>
              <a:rPr lang="en-US" sz="2177" dirty="0">
                <a:latin typeface="Arial" pitchFamily="18"/>
                <a:cs typeface="Tahoma" pitchFamily="2"/>
              </a:rPr>
              <a:t> </a:t>
            </a:r>
            <a:r>
              <a:rPr lang="en-US" sz="2177" dirty="0" err="1">
                <a:latin typeface="Arial" pitchFamily="18"/>
                <a:cs typeface="Tahoma" pitchFamily="2"/>
              </a:rPr>
              <a:t>domáce</a:t>
            </a:r>
            <a:r>
              <a:rPr lang="en-US" sz="2177" dirty="0">
                <a:latin typeface="Arial" pitchFamily="18"/>
                <a:cs typeface="Tahoma" pitchFamily="2"/>
              </a:rPr>
              <a:t> </a:t>
            </a:r>
            <a:r>
              <a:rPr lang="en-US" sz="2177" dirty="0" err="1">
                <a:latin typeface="Arial" pitchFamily="18"/>
                <a:cs typeface="Tahoma" pitchFamily="2"/>
              </a:rPr>
              <a:t>úlohy</a:t>
            </a:r>
            <a:endParaRPr lang="sk-SK" sz="2177" dirty="0">
              <a:latin typeface="Arial" pitchFamily="18"/>
              <a:cs typeface="Tahoma" pitchFamily="2"/>
            </a:endParaRPr>
          </a:p>
          <a:p>
            <a:pPr marL="0" lvl="3" indent="0"/>
            <a:r>
              <a:rPr lang="en-US" sz="2177" dirty="0"/>
              <a:t>		</a:t>
            </a:r>
            <a:r>
              <a:rPr lang="en-US" sz="2177" b="1" dirty="0"/>
              <a:t>50</a:t>
            </a:r>
            <a:r>
              <a:rPr lang="en-US" sz="2177" dirty="0"/>
              <a:t>  </a:t>
            </a:r>
            <a:r>
              <a:rPr lang="en-US" sz="2177" dirty="0" err="1"/>
              <a:t>bodov</a:t>
            </a:r>
            <a:r>
              <a:rPr lang="en-US" sz="2177" dirty="0"/>
              <a:t> </a:t>
            </a:r>
            <a:r>
              <a:rPr lang="en-US" sz="2177" dirty="0" err="1"/>
              <a:t>skúška</a:t>
            </a:r>
            <a:endParaRPr lang="en-US" sz="2177" dirty="0"/>
          </a:p>
          <a:p>
            <a:pPr lvl="0"/>
            <a:endParaRPr lang="en-US" sz="2177" dirty="0"/>
          </a:p>
          <a:p>
            <a:pPr lvl="0"/>
            <a:r>
              <a:rPr lang="en-US" sz="2540" b="1" dirty="0" err="1"/>
              <a:t>Podmienky</a:t>
            </a:r>
            <a:r>
              <a:rPr lang="en-US" sz="2540" b="1" dirty="0"/>
              <a:t>:</a:t>
            </a:r>
            <a:r>
              <a:rPr lang="en-US" dirty="0"/>
              <a:t>   </a:t>
            </a:r>
            <a:r>
              <a:rPr lang="en-US" sz="2400" dirty="0" err="1"/>
              <a:t>Akt</a:t>
            </a:r>
            <a:r>
              <a:rPr lang="sk-SK" sz="2400" dirty="0" err="1"/>
              <a:t>ívna</a:t>
            </a:r>
            <a:r>
              <a:rPr lang="sk-SK" sz="2400" dirty="0"/>
              <a:t> účasť </a:t>
            </a:r>
            <a:r>
              <a:rPr lang="en-US" sz="2400" dirty="0"/>
              <a:t>(</a:t>
            </a:r>
            <a:r>
              <a:rPr lang="en-US" sz="2400" dirty="0" err="1"/>
              <a:t>P+Cv</a:t>
            </a:r>
            <a:r>
              <a:rPr lang="en-US" sz="2400" dirty="0"/>
              <a:t>)</a:t>
            </a:r>
          </a:p>
          <a:p>
            <a:pPr lvl="0"/>
            <a:r>
              <a:rPr lang="en-US" sz="2177" dirty="0"/>
              <a:t>                            </a:t>
            </a:r>
            <a:r>
              <a:rPr lang="en-US" sz="2177" dirty="0">
                <a:solidFill>
                  <a:srgbClr val="C00000"/>
                </a:solidFill>
              </a:rPr>
              <a:t>Z </a:t>
            </a:r>
            <a:r>
              <a:rPr lang="en-US" sz="2177" dirty="0" err="1">
                <a:solidFill>
                  <a:srgbClr val="C00000"/>
                </a:solidFill>
              </a:rPr>
              <a:t>každej</a:t>
            </a:r>
            <a:r>
              <a:rPr lang="en-US" sz="2177" dirty="0">
                <a:solidFill>
                  <a:srgbClr val="C00000"/>
                </a:solidFill>
              </a:rPr>
              <a:t> </a:t>
            </a:r>
            <a:r>
              <a:rPr lang="en-US" sz="2177" dirty="0" err="1">
                <a:solidFill>
                  <a:srgbClr val="C00000"/>
                </a:solidFill>
              </a:rPr>
              <a:t>časti</a:t>
            </a:r>
            <a:r>
              <a:rPr lang="en-US" sz="2177" dirty="0">
                <a:solidFill>
                  <a:srgbClr val="C00000"/>
                </a:solidFill>
              </a:rPr>
              <a:t> </a:t>
            </a:r>
            <a:r>
              <a:rPr lang="en-US" sz="2177" dirty="0" err="1">
                <a:solidFill>
                  <a:srgbClr val="C00000"/>
                </a:solidFill>
              </a:rPr>
              <a:t>nutné</a:t>
            </a:r>
            <a:r>
              <a:rPr lang="en-US" sz="2177" dirty="0">
                <a:solidFill>
                  <a:srgbClr val="C00000"/>
                </a:solidFill>
              </a:rPr>
              <a:t> </a:t>
            </a:r>
            <a:r>
              <a:rPr lang="en-US" sz="2177" dirty="0" err="1">
                <a:solidFill>
                  <a:srgbClr val="C00000"/>
                </a:solidFill>
              </a:rPr>
              <a:t>získať</a:t>
            </a:r>
            <a:r>
              <a:rPr lang="en-US" sz="2177" dirty="0">
                <a:solidFill>
                  <a:srgbClr val="C00000"/>
                </a:solidFill>
              </a:rPr>
              <a:t> min </a:t>
            </a:r>
            <a:r>
              <a:rPr lang="en-US" sz="2177" b="1" dirty="0">
                <a:solidFill>
                  <a:srgbClr val="C00000"/>
                </a:solidFill>
              </a:rPr>
              <a:t>1/</a:t>
            </a:r>
            <a:r>
              <a:rPr lang="sk-SK" sz="2177" b="1" dirty="0">
                <a:solidFill>
                  <a:srgbClr val="C00000"/>
                </a:solidFill>
              </a:rPr>
              <a:t>2</a:t>
            </a:r>
            <a:r>
              <a:rPr lang="en-US" sz="2177" b="1" dirty="0">
                <a:solidFill>
                  <a:srgbClr val="C00000"/>
                </a:solidFill>
              </a:rPr>
              <a:t> </a:t>
            </a:r>
            <a:r>
              <a:rPr lang="en-US" sz="2177" b="1" dirty="0" err="1">
                <a:solidFill>
                  <a:srgbClr val="C00000"/>
                </a:solidFill>
              </a:rPr>
              <a:t>bodov</a:t>
            </a:r>
            <a:r>
              <a:rPr lang="en-US" sz="2177" dirty="0">
                <a:solidFill>
                  <a:srgbClr val="C00000"/>
                </a:solidFill>
              </a:rPr>
              <a:t>.</a:t>
            </a:r>
          </a:p>
          <a:p>
            <a:pPr marL="0" lvl="0" indent="0">
              <a:buSzPct val="45000"/>
            </a:pPr>
            <a:endParaRPr lang="en-US" sz="2540" dirty="0"/>
          </a:p>
          <a:p>
            <a:pPr marL="0" lvl="0" indent="0">
              <a:buSzPct val="45000"/>
            </a:pPr>
            <a:r>
              <a:rPr lang="en-US" sz="2540" dirty="0"/>
              <a:t>	</a:t>
            </a:r>
            <a:r>
              <a:rPr lang="en-US" sz="2540" b="1" dirty="0" err="1"/>
              <a:t>Skúška</a:t>
            </a:r>
            <a:r>
              <a:rPr lang="en-US" sz="2540" b="1" dirty="0"/>
              <a:t>:</a:t>
            </a:r>
            <a:r>
              <a:rPr lang="en-US" b="1" dirty="0"/>
              <a:t>  </a:t>
            </a:r>
            <a:r>
              <a:rPr lang="en-US" sz="2359" dirty="0">
                <a:latin typeface="Arial" pitchFamily="18"/>
                <a:cs typeface="Tahoma" pitchFamily="2"/>
              </a:rPr>
              <a:t>open book, open notes, 60 min</a:t>
            </a:r>
            <a:br>
              <a:rPr lang="en-US" sz="2359" dirty="0">
                <a:latin typeface="Arial" pitchFamily="18"/>
                <a:cs typeface="Tahoma" pitchFamily="2"/>
              </a:rPr>
            </a:br>
            <a:r>
              <a:rPr lang="sk-SK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>
                <a:latin typeface="Arial" pitchFamily="18"/>
                <a:cs typeface="Tahoma" pitchFamily="2"/>
              </a:rPr>
              <a:t>			      </a:t>
            </a:r>
            <a:r>
              <a:rPr lang="sk-SK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 err="1">
                <a:latin typeface="Arial" pitchFamily="18"/>
                <a:cs typeface="Tahoma" pitchFamily="2"/>
              </a:rPr>
              <a:t>základné</a:t>
            </a:r>
            <a:r>
              <a:rPr lang="en-US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 err="1">
                <a:latin typeface="Arial" pitchFamily="18"/>
                <a:cs typeface="Tahoma" pitchFamily="2"/>
              </a:rPr>
              <a:t>znalosti</a:t>
            </a:r>
            <a:r>
              <a:rPr lang="en-US" sz="2359" dirty="0">
                <a:latin typeface="Arial" pitchFamily="18"/>
                <a:cs typeface="Tahoma" pitchFamily="2"/>
              </a:rPr>
              <a:t> / </a:t>
            </a:r>
            <a:r>
              <a:rPr lang="en-US" sz="2359" dirty="0" err="1">
                <a:latin typeface="Arial" pitchFamily="18"/>
                <a:cs typeface="Tahoma" pitchFamily="2"/>
              </a:rPr>
              <a:t>príklad</a:t>
            </a:r>
            <a:r>
              <a:rPr lang="en-US" sz="2359" dirty="0">
                <a:latin typeface="Arial" pitchFamily="18"/>
                <a:cs typeface="Tahoma" pitchFamily="2"/>
              </a:rPr>
              <a:t> / </a:t>
            </a:r>
            <a:r>
              <a:rPr lang="en-US" sz="2359" dirty="0" err="1">
                <a:latin typeface="Arial" pitchFamily="18"/>
                <a:cs typeface="Tahoma" pitchFamily="2"/>
              </a:rPr>
              <a:t>návrh</a:t>
            </a:r>
            <a:r>
              <a:rPr lang="en-US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 err="1">
                <a:latin typeface="Arial" pitchFamily="18"/>
                <a:cs typeface="Tahoma" pitchFamily="2"/>
              </a:rPr>
              <a:t>merania</a:t>
            </a:r>
            <a:endParaRPr lang="en-US" sz="2359" dirty="0">
              <a:latin typeface="Arial" pitchFamily="18"/>
              <a:cs typeface="Tahoma" pitchFamily="2"/>
            </a:endParaRPr>
          </a:p>
          <a:p>
            <a:pPr marL="863600" lvl="1" indent="-323850">
              <a:buSzPct val="75000"/>
              <a:buFont typeface="Symbol" panose="05050102010706020507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endParaRPr lang="sk-SK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2638" y="40482"/>
            <a:ext cx="12025336" cy="779462"/>
          </a:xfrm>
          <a:ln/>
        </p:spPr>
        <p:txBody>
          <a:bodyPr/>
          <a:lstStyle/>
          <a:p>
            <a:pPr algn="l">
              <a:lnSpc>
                <a:spcPct val="11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r>
              <a:rPr lang="en-US" altLang="en-US" sz="32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H</a:t>
            </a:r>
            <a:r>
              <a:rPr lang="en-US" alt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odnotenie</a:t>
            </a:r>
            <a:r>
              <a:rPr lang="en-US" alt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 a </a:t>
            </a:r>
            <a:r>
              <a:rPr lang="sk-SK" altLang="en-U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P</a:t>
            </a:r>
            <a:r>
              <a:rPr lang="sk-SK" alt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odmienky pre absolvovanie predmetu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087563"/>
            <a:ext cx="9064625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2" y="1809880"/>
            <a:ext cx="4211638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24186" y="1373187"/>
            <a:ext cx="33289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1000"/>
              </a:lnSpc>
            </a:pPr>
            <a:r>
              <a:rPr lang="sk-SK" altLang="en-US" sz="2200" dirty="0">
                <a:latin typeface="Verdana" panose="020B0604030504040204" pitchFamily="34" charset="0"/>
              </a:rPr>
              <a:t>https://gmail.stuba.sk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456834" y="1575046"/>
            <a:ext cx="44021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1000"/>
              </a:lnSpc>
            </a:pPr>
            <a:r>
              <a:rPr lang="sk-SK" altLang="en-US" sz="2200" dirty="0">
                <a:latin typeface="Verdana" panose="020B0604030504040204" pitchFamily="34" charset="0"/>
              </a:rPr>
              <a:t>https://classroom.google.com</a:t>
            </a: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8135938" y="2879725"/>
            <a:ext cx="1728787" cy="576263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3333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0130" y="3421"/>
            <a:ext cx="10972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>
              <a:lnSpc>
                <a:spcPct val="10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r>
              <a:rPr lang="sk-SK" altLang="en-US" b="1" dirty="0">
                <a:solidFill>
                  <a:srgbClr val="006600"/>
                </a:solidFill>
                <a:latin typeface="Verdana" panose="020B0604030504040204" pitchFamily="34" charset="0"/>
              </a:rPr>
              <a:t>Nutné: Google </a:t>
            </a:r>
            <a:r>
              <a:rPr lang="sk-SK" altLang="en-US" b="1" dirty="0" err="1">
                <a:solidFill>
                  <a:srgbClr val="006600"/>
                </a:solidFill>
                <a:latin typeface="Verdana" panose="020B0604030504040204" pitchFamily="34" charset="0"/>
              </a:rPr>
              <a:t>Classroom</a:t>
            </a:r>
            <a:endParaRPr lang="sk-SK" altLang="en-US" b="1" dirty="0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7486" y="653172"/>
            <a:ext cx="2775976" cy="16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04071" y="2612685"/>
            <a:ext cx="2189102" cy="20098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5933218" y="3012424"/>
            <a:ext cx="3592440" cy="4167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59" dirty="0">
                <a:latin typeface="Arial" pitchFamily="18"/>
                <a:ea typeface="Arial Unicode MS" pitchFamily="2"/>
                <a:cs typeface="Tahoma" pitchFamily="2"/>
              </a:rPr>
              <a:t>https://senzor.robotika.sk/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69926" y="3429149"/>
            <a:ext cx="3922291" cy="6907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6"/>
          <p:cNvSpPr txBox="1"/>
          <p:nvPr/>
        </p:nvSpPr>
        <p:spPr>
          <a:xfrm>
            <a:off x="4693172" y="6105515"/>
            <a:ext cx="6948237" cy="4781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59" dirty="0">
                <a:latin typeface="Arial" pitchFamily="18"/>
                <a:ea typeface="Arial Unicode MS" pitchFamily="2"/>
                <a:cs typeface="Tahoma" pitchFamily="2"/>
                <a:hlinkClick r:id="rId6"/>
              </a:rPr>
              <a:t>https://onlinegdb.com/classroom/invite/-PV1PYr5N</a:t>
            </a:r>
            <a:endParaRPr lang="en-US" sz="2359" dirty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333589" y="5116615"/>
            <a:ext cx="3592440" cy="7926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40" dirty="0">
                <a:latin typeface="Arial" pitchFamily="18"/>
                <a:ea typeface="Arial Unicode MS" pitchFamily="2"/>
                <a:cs typeface="Tahoma" pitchFamily="2"/>
              </a:rPr>
              <a:t>Join code: </a:t>
            </a:r>
            <a:r>
              <a:rPr lang="sk-SK" sz="2800" b="1" dirty="0">
                <a:solidFill>
                  <a:srgbClr val="0070C0"/>
                </a:solidFill>
                <a:latin typeface="Arial" pitchFamily="18"/>
                <a:ea typeface="Arial Unicode MS" pitchFamily="2"/>
                <a:cs typeface="Tahoma" pitchFamily="2"/>
              </a:rPr>
              <a:t>-PV1PYr5N</a:t>
            </a:r>
            <a:endParaRPr lang="en-US" sz="2540" b="1" dirty="0">
              <a:solidFill>
                <a:srgbClr val="0070C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454" y="5116615"/>
            <a:ext cx="3024336" cy="773904"/>
          </a:xfrm>
          <a:prstGeom prst="rect">
            <a:avLst/>
          </a:prstGeom>
        </p:spPr>
      </p:pic>
      <p:pic>
        <p:nvPicPr>
          <p:cNvPr id="9" name="Obrázok 8" descr="Obrázok, na ktorom je text, písmo, snímka obrazovky, logo&#10;&#10;Obsah vygenerovaný pomocou AI môže byť nesprávny.">
            <a:extLst>
              <a:ext uri="{FF2B5EF4-FFF2-40B4-BE49-F238E27FC236}">
                <a16:creationId xmlns:a16="http://schemas.microsoft.com/office/drawing/2014/main" id="{A72B7806-4374-FF04-E752-BF1B5C1D0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510" y="377598"/>
            <a:ext cx="4453853" cy="18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9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840210" y="979757"/>
            <a:ext cx="11017223" cy="5375270"/>
          </a:xfrm>
        </p:spPr>
        <p:txBody>
          <a:bodyPr anchor="ctr"/>
          <a:lstStyle/>
          <a:p>
            <a:pPr lvl="0" algn="ctr"/>
            <a:endParaRPr lang="en-US" strike="sngStrike" dirty="0"/>
          </a:p>
          <a:p>
            <a:pPr lvl="0" algn="l">
              <a:buSzPct val="45000"/>
              <a:buFont typeface="StarSymbol"/>
              <a:buChar char="●"/>
            </a:pPr>
            <a:r>
              <a:rPr lang="en-US" dirty="0"/>
              <a:t>  2-3 </a:t>
            </a:r>
            <a:r>
              <a:rPr lang="en-US" dirty="0" err="1"/>
              <a:t>výpočtové</a:t>
            </a:r>
            <a:endParaRPr lang="en-US" dirty="0"/>
          </a:p>
          <a:p>
            <a:pPr lvl="0" algn="l">
              <a:buSzPct val="45000"/>
              <a:buFont typeface="StarSymbol"/>
              <a:buChar char="●"/>
            </a:pPr>
            <a:r>
              <a:rPr lang="en-US" dirty="0"/>
              <a:t>  8 </a:t>
            </a:r>
            <a:r>
              <a:rPr lang="en-US" dirty="0" err="1"/>
              <a:t>praktických</a:t>
            </a:r>
            <a:r>
              <a:rPr lang="en-US" dirty="0"/>
              <a:t> (</a:t>
            </a:r>
            <a:r>
              <a:rPr lang="en-US" dirty="0" err="1"/>
              <a:t>meranie</a:t>
            </a:r>
            <a:r>
              <a:rPr lang="en-US" dirty="0"/>
              <a:t>, </a:t>
            </a:r>
            <a:r>
              <a:rPr lang="en-US" dirty="0" err="1"/>
              <a:t>návrh</a:t>
            </a:r>
            <a:r>
              <a:rPr lang="en-US" dirty="0"/>
              <a:t>)</a:t>
            </a:r>
          </a:p>
          <a:p>
            <a:pPr lvl="0" algn="l">
              <a:buSzPct val="45000"/>
              <a:buFont typeface="StarSymbol"/>
              <a:buChar char="●"/>
            </a:pPr>
            <a:r>
              <a:rPr lang="en-US" dirty="0"/>
              <a:t>  2-3 </a:t>
            </a:r>
            <a:r>
              <a:rPr lang="en-US" dirty="0" err="1"/>
              <a:t>individuálny</a:t>
            </a:r>
            <a:r>
              <a:rPr lang="en-US" dirty="0"/>
              <a:t> </a:t>
            </a:r>
            <a:r>
              <a:rPr lang="en-US" dirty="0" err="1"/>
              <a:t>projekt</a:t>
            </a:r>
            <a:endParaRPr lang="en-US" dirty="0"/>
          </a:p>
          <a:p>
            <a:pPr lvl="0" algn="l">
              <a:buSzPct val="45000"/>
              <a:buFont typeface="StarSymbol"/>
              <a:buChar char="●"/>
            </a:pPr>
            <a:endParaRPr lang="en-US" dirty="0"/>
          </a:p>
          <a:p>
            <a:pPr marL="0" lvl="0" indent="0" algn="l">
              <a:buSzPct val="45000"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 err="1"/>
              <a:t>Individuálny</a:t>
            </a:r>
            <a:r>
              <a:rPr lang="en-US" b="1" dirty="0"/>
              <a:t> </a:t>
            </a:r>
            <a:r>
              <a:rPr lang="en-US" b="1" dirty="0" err="1"/>
              <a:t>projekt</a:t>
            </a:r>
            <a:r>
              <a:rPr lang="en-US" b="1" dirty="0"/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sk-SK" dirty="0"/>
              <a:t>	</a:t>
            </a:r>
            <a:r>
              <a:rPr lang="en-US" dirty="0"/>
              <a:t>K </a:t>
            </a:r>
            <a:r>
              <a:rPr lang="en-US" dirty="0" err="1"/>
              <a:t>danému</a:t>
            </a:r>
            <a:r>
              <a:rPr lang="en-US" dirty="0"/>
              <a:t> </a:t>
            </a:r>
            <a:r>
              <a:rPr lang="en-US" dirty="0" err="1"/>
              <a:t>senzoru</a:t>
            </a:r>
            <a:r>
              <a:rPr lang="en-US" dirty="0"/>
              <a:t> </a:t>
            </a:r>
            <a:r>
              <a:rPr lang="en-US" dirty="0" err="1"/>
              <a:t>navrhnúť</a:t>
            </a:r>
            <a:r>
              <a:rPr lang="en-US" dirty="0"/>
              <a:t> </a:t>
            </a:r>
            <a:r>
              <a:rPr lang="en-US" dirty="0" err="1"/>
              <a:t>prevodník</a:t>
            </a:r>
            <a:r>
              <a:rPr lang="en-US" dirty="0"/>
              <a:t>, </a:t>
            </a:r>
            <a:r>
              <a:rPr lang="en-US" dirty="0" err="1"/>
              <a:t>merací</a:t>
            </a:r>
            <a:r>
              <a:rPr lang="en-US" dirty="0"/>
              <a:t> </a:t>
            </a:r>
            <a:r>
              <a:rPr lang="en-US" dirty="0" err="1"/>
              <a:t>kanál</a:t>
            </a:r>
            <a:r>
              <a:rPr lang="en-US" dirty="0"/>
              <a:t>, </a:t>
            </a:r>
            <a:r>
              <a:rPr lang="sk-SK" dirty="0"/>
              <a:t>	</a:t>
            </a:r>
            <a:r>
              <a:rPr lang="en-US" dirty="0" err="1"/>
              <a:t>vyhodnotenie</a:t>
            </a:r>
            <a:r>
              <a:rPr lang="en-US" dirty="0"/>
              <a:t>, </a:t>
            </a:r>
            <a:r>
              <a:rPr lang="en-US" dirty="0" err="1"/>
              <a:t>naprogramovať</a:t>
            </a:r>
            <a:r>
              <a:rPr lang="en-US" dirty="0"/>
              <a:t> </a:t>
            </a:r>
            <a:r>
              <a:rPr lang="en-US" dirty="0" err="1"/>
              <a:t>funkcie</a:t>
            </a:r>
            <a:r>
              <a:rPr lang="en-US" dirty="0"/>
              <a:t> a </a:t>
            </a:r>
            <a:r>
              <a:rPr lang="en-US" dirty="0" err="1"/>
              <a:t>zobrazovanie</a:t>
            </a:r>
            <a:r>
              <a:rPr lang="en-US" dirty="0"/>
              <a:t>.</a:t>
            </a:r>
          </a:p>
          <a:p>
            <a:pPr lvl="0" algn="ctr"/>
            <a:endParaRPr lang="en-US" dirty="0"/>
          </a:p>
        </p:txBody>
      </p:sp>
      <p:sp>
        <p:nvSpPr>
          <p:cNvPr id="3" name="TextBox 10"/>
          <p:cNvSpPr txBox="1"/>
          <p:nvPr/>
        </p:nvSpPr>
        <p:spPr>
          <a:xfrm>
            <a:off x="480170" y="96387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C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vičenia</a:t>
            </a:r>
          </a:p>
        </p:txBody>
      </p:sp>
    </p:spTree>
    <p:extLst>
      <p:ext uri="{BB962C8B-B14F-4D97-AF65-F5344CB8AC3E}">
        <p14:creationId xmlns:p14="http://schemas.microsoft.com/office/powerpoint/2010/main" val="308917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408162" y="64495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D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omáce úlohy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8562" y="323433"/>
            <a:ext cx="7920880" cy="339409"/>
          </a:xfrm>
          <a:prstGeom prst="rect">
            <a:avLst/>
          </a:prstGeom>
          <a:solidFill>
            <a:srgbClr val="FFFF99"/>
          </a:solidFill>
          <a:ln>
            <a:noFill/>
            <a:prstDash val="solid"/>
          </a:ln>
        </p:spPr>
        <p:txBody>
          <a:bodyPr vert="horz" wrap="square" lIns="82953" tIns="41476" rIns="82953" bIns="41476" anchor="ctr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rPr>
              <a:t>GDB Online classroom</a:t>
            </a:r>
            <a:r>
              <a:rPr lang="sk-SK" sz="1633" dirty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rPr>
              <a:t>				   T: </a:t>
            </a:r>
            <a:r>
              <a:rPr lang="en-US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1</a:t>
            </a:r>
            <a:r>
              <a:rPr lang="sk-SK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. </a:t>
            </a:r>
            <a:r>
              <a:rPr lang="en-US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3</a:t>
            </a:r>
            <a:r>
              <a:rPr lang="sk-SK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. 2026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80"/>
            <a:ext cx="13781505" cy="58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914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ív balík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2168</Words>
  <Application>Microsoft Office PowerPoint</Application>
  <PresentationFormat>Vlastná</PresentationFormat>
  <Paragraphs>323</Paragraphs>
  <Slides>46</Slides>
  <Notes>44</Notes>
  <HiddenSlides>1</HiddenSlides>
  <MMClips>0</MMClips>
  <ScaleCrop>false</ScaleCrop>
  <HeadingPairs>
    <vt:vector size="8" baseType="variant">
      <vt:variant>
        <vt:lpstr>Použité písma</vt:lpstr>
      </vt:variant>
      <vt:variant>
        <vt:i4>14</vt:i4>
      </vt:variant>
      <vt:variant>
        <vt:lpstr>Motív</vt:lpstr>
      </vt:variant>
      <vt:variant>
        <vt:i4>5</vt:i4>
      </vt:variant>
      <vt:variant>
        <vt:lpstr>Vložené servery OLE</vt:lpstr>
      </vt:variant>
      <vt:variant>
        <vt:i4>0</vt:i4>
      </vt:variant>
      <vt:variant>
        <vt:lpstr>Nadpisy snímok</vt:lpstr>
      </vt:variant>
      <vt:variant>
        <vt:i4>46</vt:i4>
      </vt:variant>
    </vt:vector>
  </HeadingPairs>
  <TitlesOfParts>
    <vt:vector size="65" baseType="lpstr">
      <vt:lpstr>Microsoft YaHei</vt:lpstr>
      <vt:lpstr>Arial</vt:lpstr>
      <vt:lpstr>Arial Black</vt:lpstr>
      <vt:lpstr>Bahnschrift SemiBold</vt:lpstr>
      <vt:lpstr>Bahnschrift SemiCondensed</vt:lpstr>
      <vt:lpstr>Calibri</vt:lpstr>
      <vt:lpstr>Consolas</vt:lpstr>
      <vt:lpstr>Inter</vt:lpstr>
      <vt:lpstr>StarSymbol</vt:lpstr>
      <vt:lpstr>Symbol</vt:lpstr>
      <vt:lpstr>Tahoma</vt:lpstr>
      <vt:lpstr>Times New Roman</vt:lpstr>
      <vt:lpstr>Verdana</vt:lpstr>
      <vt:lpstr>Wingdings</vt:lpstr>
      <vt:lpstr>Motív balíka Office</vt:lpstr>
      <vt:lpstr>Motív balíka Office</vt:lpstr>
      <vt:lpstr>Motív balíka Office</vt:lpstr>
      <vt:lpstr>Motív balíka Office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Hodnotenie a Podmienky pre absolvovanie predmetu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Využívanie UI na predmete</vt:lpstr>
      <vt:lpstr>Prezentácia programu PowerPoint</vt:lpstr>
      <vt:lpstr>Spojité odporové snímače</vt:lpstr>
      <vt:lpstr>Príklady automotive</vt:lpstr>
      <vt:lpstr>Príklad potenciometrického snímača polohy v automobile</vt:lpstr>
      <vt:lpstr>Prezentácia programu PowerPoint</vt:lpstr>
      <vt:lpstr>Schémy zapojenia potenciometrických snímačov polohy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Meranie</vt:lpstr>
      <vt:lpstr>Medzinárodná sústava jednotiek SI  Système International (d'Unités)</vt:lpstr>
      <vt:lpstr>Metódy merania</vt:lpstr>
      <vt:lpstr>Metódy merania</vt:lpstr>
      <vt:lpstr>Metódy merania</vt:lpstr>
      <vt:lpstr>Postup  pri kontrole  výrobkov</vt:lpstr>
      <vt:lpstr>Chyby merania</vt:lpstr>
      <vt:lpstr>Kalibrácia meradiel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Richard Balogh</dc:creator>
  <cp:lastModifiedBy>Richard Balogh</cp:lastModifiedBy>
  <cp:revision>168</cp:revision>
  <cp:lastPrinted>1601-01-01T00:00:00Z</cp:lastPrinted>
  <dcterms:created xsi:type="dcterms:W3CDTF">2017-09-11T08:21:26Z</dcterms:created>
  <dcterms:modified xsi:type="dcterms:W3CDTF">2026-02-10T11:53:27Z</dcterms:modified>
</cp:coreProperties>
</file>